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1" r:id="rId3"/>
    <p:sldId id="267" r:id="rId4"/>
    <p:sldId id="259" r:id="rId5"/>
    <p:sldId id="265" r:id="rId6"/>
    <p:sldId id="266" r:id="rId7"/>
    <p:sldId id="263" r:id="rId8"/>
    <p:sldId id="272" r:id="rId9"/>
    <p:sldId id="269" r:id="rId10"/>
    <p:sldId id="268" r:id="rId11"/>
    <p:sldId id="264" r:id="rId12"/>
    <p:sldId id="2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13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1"/>
            <c:showCatName val="0"/>
            <c:showSerName val="0"/>
            <c:showPercent val="0"/>
            <c:showBubbleSize val="0"/>
            <c:showLeaderLines val="1"/>
          </c:dLbls>
          <c:cat>
            <c:strLit>
              <c:ptCount val="1"/>
              <c:pt idx="0">
                <c:v>Natural Sciences</c:v>
              </c:pt>
            </c:strLit>
          </c:cat>
          <c:val>
            <c:numRef>
              <c:f>Sheet1!$C$20:$C$25</c:f>
              <c:numCache>
                <c:formatCode>General</c:formatCode>
                <c:ptCount val="6"/>
                <c:pt idx="0">
                  <c:v>33.4</c:v>
                </c:pt>
                <c:pt idx="1">
                  <c:v>17.399999999999999</c:v>
                </c:pt>
                <c:pt idx="2">
                  <c:v>14.2</c:v>
                </c:pt>
                <c:pt idx="3">
                  <c:v>10.199999999999999</c:v>
                </c:pt>
                <c:pt idx="4">
                  <c:v>7.3</c:v>
                </c:pt>
                <c:pt idx="5">
                  <c:v>3.3</c:v>
                </c:pt>
              </c:numCache>
            </c:numRef>
          </c:val>
        </c:ser>
        <c:ser>
          <c:idx val="1"/>
          <c:order val="1"/>
          <c:cat>
            <c:strLit>
              <c:ptCount val="1"/>
              <c:pt idx="0">
                <c:v>Natural Sciences</c:v>
              </c:pt>
            </c:strLit>
          </c:cat>
          <c:val>
            <c:numRef>
              <c:f>Sheet1!$F$20:$F$25</c:f>
              <c:numCache>
                <c:formatCode>General</c:formatCode>
                <c:ptCount val="6"/>
                <c:pt idx="0">
                  <c:v>0</c:v>
                </c:pt>
                <c:pt idx="1">
                  <c:v>0</c:v>
                </c:pt>
                <c:pt idx="2">
                  <c:v>0</c:v>
                </c:pt>
                <c:pt idx="3">
                  <c:v>0</c:v>
                </c:pt>
                <c:pt idx="4">
                  <c:v>0</c:v>
                </c:pt>
                <c:pt idx="5">
                  <c:v>0</c:v>
                </c:pt>
              </c:numCache>
            </c:numRef>
          </c:val>
        </c:ser>
        <c:ser>
          <c:idx val="2"/>
          <c:order val="2"/>
          <c:cat>
            <c:strLit>
              <c:ptCount val="1"/>
              <c:pt idx="0">
                <c:v>Natural Sciences</c:v>
              </c:pt>
            </c:strLit>
          </c:cat>
          <c:val>
            <c:numRef>
              <c:f>Sheet1!$G$20:$G$25</c:f>
              <c:numCache>
                <c:formatCode>General</c:formatCode>
                <c:ptCount val="6"/>
              </c:numCache>
            </c:numRef>
          </c:val>
        </c:ser>
        <c:ser>
          <c:idx val="3"/>
          <c:order val="3"/>
          <c:cat>
            <c:strRef>
              <c:f>Sheet1!$F$20:$F$25</c:f>
              <c:strCache>
                <c:ptCount val="6"/>
                <c:pt idx="0">
                  <c:v>Natural sciences </c:v>
                </c:pt>
                <c:pt idx="1">
                  <c:v>Engineering and Technology</c:v>
                </c:pt>
                <c:pt idx="2">
                  <c:v>Social sciences</c:v>
                </c:pt>
                <c:pt idx="3">
                  <c:v>Agriculture sciences</c:v>
                </c:pt>
                <c:pt idx="4">
                  <c:v>Humanities</c:v>
                </c:pt>
                <c:pt idx="5">
                  <c:v>Health sciences</c:v>
                </c:pt>
              </c:strCache>
            </c:strRef>
          </c:cat>
          <c:val>
            <c:numRef>
              <c:f>Sheet1!$G$20:$G$25</c:f>
              <c:numCache>
                <c:formatCode>General</c:formatCode>
                <c:ptCount val="6"/>
              </c:numCache>
            </c:numRef>
          </c:val>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dirty="0" err="1"/>
              <a:t>Research</a:t>
            </a:r>
            <a:r>
              <a:rPr lang="fr-FR" baseline="0" dirty="0"/>
              <a:t> </a:t>
            </a:r>
            <a:r>
              <a:rPr lang="fr-FR" baseline="0" dirty="0" smtClean="0"/>
              <a:t>area %</a:t>
            </a:r>
            <a:endParaRPr lang="fr-FR" dirty="0"/>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1"/>
          <c:order val="1"/>
          <c:tx>
            <c:strRef>
              <c:f>Sheet2!$E$2</c:f>
              <c:strCache>
                <c:ptCount val="1"/>
                <c:pt idx="0">
                  <c:v>% of 8003</c:v>
                </c:pt>
              </c:strCache>
            </c:strRef>
          </c:tx>
          <c:dLbls>
            <c:showLegendKey val="0"/>
            <c:showVal val="1"/>
            <c:showCatName val="0"/>
            <c:showSerName val="0"/>
            <c:showPercent val="0"/>
            <c:showBubbleSize val="0"/>
            <c:showLeaderLines val="1"/>
          </c:dLbls>
          <c:cat>
            <c:strRef>
              <c:f>Sheet2!$C$3:$C$27</c:f>
              <c:strCache>
                <c:ptCount val="25"/>
                <c:pt idx="0">
                  <c:v>PHYSICS</c:v>
                </c:pt>
                <c:pt idx="1">
                  <c:v>ENGINEERING</c:v>
                </c:pt>
                <c:pt idx="2">
                  <c:v>COMPUTER SCIENCE</c:v>
                </c:pt>
                <c:pt idx="3">
                  <c:v>MATHEMATICS</c:v>
                </c:pt>
                <c:pt idx="4">
                  <c:v>CHEMISTRY</c:v>
                </c:pt>
                <c:pt idx="5">
                  <c:v>BUSINESS ECONOMICS</c:v>
                </c:pt>
                <c:pt idx="6">
                  <c:v>EDUCATION EDUCATIONAL RESEARCH</c:v>
                </c:pt>
                <c:pt idx="7">
                  <c:v>PSYCHOLOGY</c:v>
                </c:pt>
                <c:pt idx="8">
                  <c:v>AGRICULTURE</c:v>
                </c:pt>
                <c:pt idx="9">
                  <c:v>BIOCHEMISTRY MOLECULAR BIOLOGY</c:v>
                </c:pt>
                <c:pt idx="10">
                  <c:v>ENVIRONMENTAL SCIENCES ECOLOGY</c:v>
                </c:pt>
                <c:pt idx="11">
                  <c:v>NEUROSCIENCES NEUROLOGY</c:v>
                </c:pt>
                <c:pt idx="12">
                  <c:v>GENETICS HEREDITY</c:v>
                </c:pt>
                <c:pt idx="13">
                  <c:v>ONCOLOGY</c:v>
                </c:pt>
                <c:pt idx="14">
                  <c:v>MATERIALS SCIENCE</c:v>
                </c:pt>
                <c:pt idx="15">
                  <c:v>CARDIOVASCULAR SYSTEM CARDIOLOGY</c:v>
                </c:pt>
                <c:pt idx="16">
                  <c:v>ENERGY FUELS</c:v>
                </c:pt>
                <c:pt idx="17">
                  <c:v>MECHANICS</c:v>
                </c:pt>
                <c:pt idx="18">
                  <c:v>TELECOMMUNICATIONS</c:v>
                </c:pt>
                <c:pt idx="19">
                  <c:v>ASTRONOMY ASTROPHYSICS</c:v>
                </c:pt>
                <c:pt idx="20">
                  <c:v>HEMATOLOGY</c:v>
                </c:pt>
                <c:pt idx="21">
                  <c:v>WATER RESOURCES</c:v>
                </c:pt>
                <c:pt idx="22">
                  <c:v>PLANT SCIENCES</c:v>
                </c:pt>
                <c:pt idx="23">
                  <c:v>PUBLIC ENVIRONMENTAL OCCUPATIONAL HEALTH</c:v>
                </c:pt>
                <c:pt idx="24">
                  <c:v>METEOROLOGY ATMOSPHERIC SCIENCES</c:v>
                </c:pt>
              </c:strCache>
            </c:strRef>
          </c:cat>
          <c:val>
            <c:numRef>
              <c:f>Sheet2!$E$3:$E$27</c:f>
              <c:numCache>
                <c:formatCode>#,##0</c:formatCode>
                <c:ptCount val="25"/>
                <c:pt idx="0">
                  <c:v>13320</c:v>
                </c:pt>
                <c:pt idx="1">
                  <c:v>11483</c:v>
                </c:pt>
                <c:pt idx="2">
                  <c:v>8059</c:v>
                </c:pt>
                <c:pt idx="3">
                  <c:v>7497</c:v>
                </c:pt>
                <c:pt idx="4">
                  <c:v>6648</c:v>
                </c:pt>
                <c:pt idx="5">
                  <c:v>5810</c:v>
                </c:pt>
                <c:pt idx="6">
                  <c:v>4223</c:v>
                </c:pt>
                <c:pt idx="7">
                  <c:v>3799</c:v>
                </c:pt>
                <c:pt idx="8">
                  <c:v>3761</c:v>
                </c:pt>
                <c:pt idx="9">
                  <c:v>3686</c:v>
                </c:pt>
                <c:pt idx="10">
                  <c:v>3274</c:v>
                </c:pt>
                <c:pt idx="11">
                  <c:v>3249</c:v>
                </c:pt>
                <c:pt idx="12">
                  <c:v>2861</c:v>
                </c:pt>
                <c:pt idx="13">
                  <c:v>2387</c:v>
                </c:pt>
                <c:pt idx="14">
                  <c:v>2374</c:v>
                </c:pt>
                <c:pt idx="15">
                  <c:v>2199</c:v>
                </c:pt>
                <c:pt idx="16">
                  <c:v>2074</c:v>
                </c:pt>
                <c:pt idx="17">
                  <c:v>1849</c:v>
                </c:pt>
                <c:pt idx="18">
                  <c:v>1787</c:v>
                </c:pt>
                <c:pt idx="19">
                  <c:v>1624</c:v>
                </c:pt>
                <c:pt idx="20">
                  <c:v>1624</c:v>
                </c:pt>
                <c:pt idx="21">
                  <c:v>1524</c:v>
                </c:pt>
                <c:pt idx="22">
                  <c:v>1499</c:v>
                </c:pt>
                <c:pt idx="23">
                  <c:v>1487</c:v>
                </c:pt>
                <c:pt idx="24">
                  <c:v>1474</c:v>
                </c:pt>
              </c:numCache>
            </c:numRef>
          </c:val>
        </c:ser>
        <c:ser>
          <c:idx val="0"/>
          <c:order val="0"/>
          <c:tx>
            <c:strRef>
              <c:f>Sheet2!$D$2</c:f>
              <c:strCache>
                <c:ptCount val="1"/>
                <c:pt idx="0">
                  <c:v>records</c:v>
                </c:pt>
              </c:strCache>
            </c:strRef>
          </c:tx>
          <c:cat>
            <c:strRef>
              <c:f>Sheet2!$C$3:$C$27</c:f>
              <c:strCache>
                <c:ptCount val="25"/>
                <c:pt idx="0">
                  <c:v>PHYSICS</c:v>
                </c:pt>
                <c:pt idx="1">
                  <c:v>ENGINEERING</c:v>
                </c:pt>
                <c:pt idx="2">
                  <c:v>COMPUTER SCIENCE</c:v>
                </c:pt>
                <c:pt idx="3">
                  <c:v>MATHEMATICS</c:v>
                </c:pt>
                <c:pt idx="4">
                  <c:v>CHEMISTRY</c:v>
                </c:pt>
                <c:pt idx="5">
                  <c:v>BUSINESS ECONOMICS</c:v>
                </c:pt>
                <c:pt idx="6">
                  <c:v>EDUCATION EDUCATIONAL RESEARCH</c:v>
                </c:pt>
                <c:pt idx="7">
                  <c:v>PSYCHOLOGY</c:v>
                </c:pt>
                <c:pt idx="8">
                  <c:v>AGRICULTURE</c:v>
                </c:pt>
                <c:pt idx="9">
                  <c:v>BIOCHEMISTRY MOLECULAR BIOLOGY</c:v>
                </c:pt>
                <c:pt idx="10">
                  <c:v>ENVIRONMENTAL SCIENCES ECOLOGY</c:v>
                </c:pt>
                <c:pt idx="11">
                  <c:v>NEUROSCIENCES NEUROLOGY</c:v>
                </c:pt>
                <c:pt idx="12">
                  <c:v>GENETICS HEREDITY</c:v>
                </c:pt>
                <c:pt idx="13">
                  <c:v>ONCOLOGY</c:v>
                </c:pt>
                <c:pt idx="14">
                  <c:v>MATERIALS SCIENCE</c:v>
                </c:pt>
                <c:pt idx="15">
                  <c:v>CARDIOVASCULAR SYSTEM CARDIOLOGY</c:v>
                </c:pt>
                <c:pt idx="16">
                  <c:v>ENERGY FUELS</c:v>
                </c:pt>
                <c:pt idx="17">
                  <c:v>MECHANICS</c:v>
                </c:pt>
                <c:pt idx="18">
                  <c:v>TELECOMMUNICATIONS</c:v>
                </c:pt>
                <c:pt idx="19">
                  <c:v>ASTRONOMY ASTROPHYSICS</c:v>
                </c:pt>
                <c:pt idx="20">
                  <c:v>HEMATOLOGY</c:v>
                </c:pt>
                <c:pt idx="21">
                  <c:v>WATER RESOURCES</c:v>
                </c:pt>
                <c:pt idx="22">
                  <c:v>PLANT SCIENCES</c:v>
                </c:pt>
                <c:pt idx="23">
                  <c:v>PUBLIC ENVIRONMENTAL OCCUPATIONAL HEALTH</c:v>
                </c:pt>
                <c:pt idx="24">
                  <c:v>METEOROLOGY ATMOSPHERIC SCIENCES</c:v>
                </c:pt>
              </c:strCache>
            </c:strRef>
          </c:cat>
          <c:val>
            <c:numRef>
              <c:f>Sheet2!$D$3:$D$27</c:f>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5D1C14-4CB5-4C1A-844D-AD898A6FE098}" type="datetimeFigureOut">
              <a:rPr lang="el-GR" smtClean="0"/>
              <a:t>12/12/2012</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BC5A3C-0BAC-46F3-992C-F0876BD8B7C2}" type="slidenum">
              <a:rPr lang="el-GR" smtClean="0"/>
              <a:t>‹#›</a:t>
            </a:fld>
            <a:endParaRPr lang="el-GR"/>
          </a:p>
        </p:txBody>
      </p:sp>
    </p:spTree>
    <p:extLst>
      <p:ext uri="{BB962C8B-B14F-4D97-AF65-F5344CB8AC3E}">
        <p14:creationId xmlns:p14="http://schemas.microsoft.com/office/powerpoint/2010/main" val="13547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EBC5A3C-0BAC-46F3-992C-F0876BD8B7C2}" type="slidenum">
              <a:rPr lang="el-GR" smtClean="0"/>
              <a:t>2</a:t>
            </a:fld>
            <a:endParaRPr lang="el-GR"/>
          </a:p>
        </p:txBody>
      </p:sp>
    </p:spTree>
    <p:extLst>
      <p:ext uri="{BB962C8B-B14F-4D97-AF65-F5344CB8AC3E}">
        <p14:creationId xmlns:p14="http://schemas.microsoft.com/office/powerpoint/2010/main" val="1730284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12/12/2012</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eaLnBrk="1" latinLnBrk="0" hangingPunct="1"/>
            <a:fld id="{544213AF-26F6-41FA-8D85-E2C5388D6E58}" type="datetimeFigureOut">
              <a:rPr lang="en-US" smtClean="0"/>
              <a:pPr eaLnBrk="1" latinLnBrk="0" hangingPunct="1"/>
              <a:t>12/12/2012</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eaLnBrk="1" latinLnBrk="0" hangingPunct="1"/>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eaLnBrk="1" latinLnBrk="0" hangingPunct="1"/>
            <a:fld id="{544213AF-26F6-41FA-8D85-E2C5388D6E58}" type="datetimeFigureOut">
              <a:rPr lang="en-US" smtClean="0"/>
              <a:pPr eaLnBrk="1" latinLnBrk="0" hangingPunct="1"/>
              <a:t>12/12/2012</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eaLnBrk="1" latinLnBrk="0" hangingPunct="1"/>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340768"/>
            <a:ext cx="7772400" cy="1829761"/>
          </a:xfrm>
        </p:spPr>
        <p:txBody>
          <a:bodyPr/>
          <a:lstStyle/>
          <a:p>
            <a:r>
              <a:rPr lang="en-US" dirty="0">
                <a:solidFill>
                  <a:schemeClr val="accent1"/>
                </a:solidFill>
                <a:cs typeface="Arial" charset="0"/>
              </a:rPr>
              <a:t>Open Access in </a:t>
            </a:r>
            <a:r>
              <a:rPr lang="en-US" dirty="0" smtClean="0">
                <a:solidFill>
                  <a:schemeClr val="accent1"/>
                </a:solidFill>
                <a:cs typeface="Arial" charset="0"/>
              </a:rPr>
              <a:t>Cyprus</a:t>
            </a:r>
            <a:endParaRPr lang="el-GR" dirty="0"/>
          </a:p>
        </p:txBody>
      </p:sp>
      <p:sp>
        <p:nvSpPr>
          <p:cNvPr id="3" name="Subtitle 2"/>
          <p:cNvSpPr>
            <a:spLocks noGrp="1"/>
          </p:cNvSpPr>
          <p:nvPr>
            <p:ph type="subTitle" idx="1"/>
          </p:nvPr>
        </p:nvSpPr>
        <p:spPr>
          <a:xfrm>
            <a:off x="251520" y="3356992"/>
            <a:ext cx="8892480" cy="1800200"/>
          </a:xfrm>
        </p:spPr>
        <p:txBody>
          <a:bodyPr>
            <a:normAutofit fontScale="55000" lnSpcReduction="20000"/>
          </a:bodyPr>
          <a:lstStyle/>
          <a:p>
            <a:pPr algn="ctr"/>
            <a:r>
              <a:rPr lang="en-US" sz="2800" b="1" dirty="0" smtClean="0">
                <a:solidFill>
                  <a:schemeClr val="tx1"/>
                </a:solidFill>
                <a:latin typeface="Arial" charset="0"/>
                <a:cs typeface="Arial" charset="0"/>
              </a:rPr>
              <a:t>Marios </a:t>
            </a:r>
            <a:r>
              <a:rPr lang="en-US" sz="2800" b="1" dirty="0">
                <a:solidFill>
                  <a:schemeClr val="tx1"/>
                </a:solidFill>
                <a:latin typeface="Arial" charset="0"/>
                <a:cs typeface="Arial" charset="0"/>
              </a:rPr>
              <a:t>Zervas, </a:t>
            </a:r>
            <a:r>
              <a:rPr lang="en-US" sz="2800" b="1" dirty="0" smtClean="0">
                <a:solidFill>
                  <a:schemeClr val="tx1"/>
                </a:solidFill>
                <a:latin typeface="Arial" charset="0"/>
                <a:cs typeface="Arial" charset="0"/>
              </a:rPr>
              <a:t>Library Director</a:t>
            </a:r>
            <a:endParaRPr lang="en-US" sz="2800" b="1" dirty="0">
              <a:solidFill>
                <a:schemeClr val="tx1"/>
              </a:solidFill>
              <a:latin typeface="Arial" charset="0"/>
              <a:cs typeface="Arial" charset="0"/>
            </a:endParaRPr>
          </a:p>
          <a:p>
            <a:pPr algn="ctr"/>
            <a:r>
              <a:rPr lang="en-US" sz="2800" b="1" dirty="0">
                <a:solidFill>
                  <a:schemeClr val="tx1"/>
                </a:solidFill>
                <a:latin typeface="Arial" charset="0"/>
                <a:cs typeface="Arial" charset="0"/>
              </a:rPr>
              <a:t>Library and Information Services, Cyprus University of </a:t>
            </a:r>
            <a:r>
              <a:rPr lang="en-US" sz="2800" b="1" dirty="0" smtClean="0">
                <a:solidFill>
                  <a:schemeClr val="tx1"/>
                </a:solidFill>
                <a:latin typeface="Arial" charset="0"/>
                <a:cs typeface="Arial" charset="0"/>
              </a:rPr>
              <a:t>Technology</a:t>
            </a:r>
          </a:p>
          <a:p>
            <a:pPr algn="ctr"/>
            <a:r>
              <a:rPr lang="en-US" sz="2800" b="1" dirty="0">
                <a:solidFill>
                  <a:schemeClr val="tx1"/>
                </a:solidFill>
                <a:latin typeface="Arial" charset="0"/>
                <a:cs typeface="Arial" charset="0"/>
              </a:rPr>
              <a:t>&amp;</a:t>
            </a:r>
            <a:endParaRPr lang="en-US" sz="2800" b="1" dirty="0" smtClean="0">
              <a:solidFill>
                <a:schemeClr val="tx1"/>
              </a:solidFill>
              <a:latin typeface="Arial" charset="0"/>
              <a:cs typeface="Arial" charset="0"/>
            </a:endParaRPr>
          </a:p>
          <a:p>
            <a:pPr algn="ctr"/>
            <a:r>
              <a:rPr lang="en-US" sz="2800" b="1" dirty="0" err="1">
                <a:solidFill>
                  <a:schemeClr val="tx1"/>
                </a:solidFill>
                <a:latin typeface="Arial" charset="0"/>
                <a:cs typeface="Arial" charset="0"/>
              </a:rPr>
              <a:t>Mrs</a:t>
            </a:r>
            <a:r>
              <a:rPr lang="en-US" sz="2800" b="1" dirty="0">
                <a:solidFill>
                  <a:schemeClr val="tx1"/>
                </a:solidFill>
                <a:latin typeface="Arial" charset="0"/>
                <a:cs typeface="Arial" charset="0"/>
              </a:rPr>
              <a:t> </a:t>
            </a:r>
            <a:r>
              <a:rPr lang="en-US" sz="2800" b="1" dirty="0" err="1">
                <a:solidFill>
                  <a:schemeClr val="tx1"/>
                </a:solidFill>
                <a:latin typeface="Arial" charset="0"/>
                <a:cs typeface="Arial" charset="0"/>
              </a:rPr>
              <a:t>Vasiliki</a:t>
            </a:r>
            <a:r>
              <a:rPr lang="en-US" sz="2800" b="1" dirty="0">
                <a:solidFill>
                  <a:schemeClr val="tx1"/>
                </a:solidFill>
                <a:latin typeface="Arial" charset="0"/>
                <a:cs typeface="Arial" charset="0"/>
              </a:rPr>
              <a:t> (Sylvia) V. </a:t>
            </a:r>
            <a:r>
              <a:rPr lang="en-US" sz="2800" b="1" dirty="0" smtClean="0">
                <a:solidFill>
                  <a:schemeClr val="tx1"/>
                </a:solidFill>
                <a:latin typeface="Arial" charset="0"/>
                <a:cs typeface="Arial" charset="0"/>
              </a:rPr>
              <a:t>Koukounidou, Archivist </a:t>
            </a:r>
            <a:r>
              <a:rPr lang="en-US" sz="2800" b="1" dirty="0">
                <a:solidFill>
                  <a:schemeClr val="tx1"/>
                </a:solidFill>
                <a:latin typeface="Arial" charset="0"/>
                <a:cs typeface="Arial" charset="0"/>
              </a:rPr>
              <a:t>- Librarian</a:t>
            </a:r>
          </a:p>
          <a:p>
            <a:pPr algn="ctr"/>
            <a:r>
              <a:rPr lang="en-US" sz="2800" b="1" dirty="0">
                <a:solidFill>
                  <a:schemeClr val="tx1"/>
                </a:solidFill>
                <a:latin typeface="Arial" charset="0"/>
                <a:cs typeface="Arial" charset="0"/>
              </a:rPr>
              <a:t>Coordinator of </a:t>
            </a:r>
            <a:r>
              <a:rPr lang="en-US" sz="2800" b="1" dirty="0" err="1">
                <a:solidFill>
                  <a:schemeClr val="tx1"/>
                </a:solidFill>
                <a:latin typeface="Arial" charset="0"/>
                <a:cs typeface="Arial" charset="0"/>
              </a:rPr>
              <a:t>Digitisation</a:t>
            </a:r>
            <a:r>
              <a:rPr lang="en-US" sz="2800" b="1" dirty="0">
                <a:solidFill>
                  <a:schemeClr val="tx1"/>
                </a:solidFill>
                <a:latin typeface="Arial" charset="0"/>
                <a:cs typeface="Arial" charset="0"/>
              </a:rPr>
              <a:t> and Archives Office, Library-University of Cyprus </a:t>
            </a:r>
            <a:r>
              <a:rPr lang="en-US" sz="2800" b="1" dirty="0" err="1">
                <a:solidFill>
                  <a:schemeClr val="tx1"/>
                </a:solidFill>
                <a:latin typeface="Arial" charset="0"/>
                <a:cs typeface="Arial" charset="0"/>
              </a:rPr>
              <a:t>OpenAIREplus</a:t>
            </a:r>
            <a:r>
              <a:rPr lang="en-US" sz="2800" b="1" dirty="0">
                <a:solidFill>
                  <a:schemeClr val="tx1"/>
                </a:solidFill>
                <a:latin typeface="Arial" charset="0"/>
                <a:cs typeface="Arial" charset="0"/>
              </a:rPr>
              <a:t> - Cyprus NOAD Representative President of the Administrative council of </a:t>
            </a:r>
            <a:r>
              <a:rPr lang="en-US" sz="2800" b="1" dirty="0" smtClean="0">
                <a:solidFill>
                  <a:schemeClr val="tx1"/>
                </a:solidFill>
                <a:latin typeface="Arial" charset="0"/>
                <a:cs typeface="Arial" charset="0"/>
              </a:rPr>
              <a:t>CALIS</a:t>
            </a:r>
            <a:endParaRPr lang="en-US" sz="2800" b="1" dirty="0">
              <a:solidFill>
                <a:schemeClr val="tx1"/>
              </a:solidFill>
              <a:latin typeface="Arial" charset="0"/>
              <a:cs typeface="Arial" charset="0"/>
            </a:endParaRPr>
          </a:p>
        </p:txBody>
      </p:sp>
      <p:pic>
        <p:nvPicPr>
          <p:cNvPr id="4" name="Picture 9" descr="http://www.resourcesforlife.com/wp/wp-content/uploads/2009/11/20091106fr-open-access-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088" y="6092825"/>
            <a:ext cx="10080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yprus-flag.gif"/>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6688" y="5949950"/>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http://www.linked2safety-project.eu/sites/default/files/Linked2Safety_Site_Content_files/uni_cyprus.jpg"/>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51520" y="332656"/>
            <a:ext cx="1184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4248" y="163024"/>
            <a:ext cx="2700307" cy="601432"/>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8289" y="13574"/>
            <a:ext cx="2036838" cy="1165867"/>
          </a:xfrm>
          <a:prstGeom prst="rect">
            <a:avLst/>
          </a:prstGeom>
        </p:spPr>
      </p:pic>
    </p:spTree>
    <p:extLst>
      <p:ext uri="{BB962C8B-B14F-4D97-AF65-F5344CB8AC3E}">
        <p14:creationId xmlns:p14="http://schemas.microsoft.com/office/powerpoint/2010/main" val="2808260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Total R/D </a:t>
            </a:r>
            <a:r>
              <a:rPr lang="el-GR" dirty="0" smtClean="0"/>
              <a:t>ε86.2 </a:t>
            </a:r>
            <a:r>
              <a:rPr lang="en-US" dirty="0" err="1" smtClean="0"/>
              <a:t>mn</a:t>
            </a:r>
            <a:r>
              <a:rPr lang="en-US" dirty="0" smtClean="0"/>
              <a:t> -0,50% of GDP EU </a:t>
            </a:r>
            <a:r>
              <a:rPr lang="en-US" dirty="0"/>
              <a:t>average2</a:t>
            </a:r>
            <a:r>
              <a:rPr lang="en-US" dirty="0" smtClean="0"/>
              <a:t>%</a:t>
            </a:r>
          </a:p>
          <a:p>
            <a:r>
              <a:rPr lang="en-US" dirty="0" smtClean="0"/>
              <a:t>The Higher Education institutions accounted for 49,8% of total expenditures</a:t>
            </a:r>
          </a:p>
          <a:p>
            <a:r>
              <a:rPr lang="en-US" dirty="0" smtClean="0"/>
              <a:t>R&amp;D expenditure by subject</a:t>
            </a:r>
          </a:p>
          <a:p>
            <a:pPr lvl="1"/>
            <a:r>
              <a:rPr lang="en-US" dirty="0" smtClean="0"/>
              <a:t>33,4 Natural sciences </a:t>
            </a:r>
          </a:p>
          <a:p>
            <a:pPr lvl="1"/>
            <a:r>
              <a:rPr lang="en-US" dirty="0" smtClean="0"/>
              <a:t>17,4 Engineering and Technology</a:t>
            </a:r>
          </a:p>
          <a:p>
            <a:pPr lvl="1"/>
            <a:r>
              <a:rPr lang="en-US" dirty="0" smtClean="0"/>
              <a:t>14,2 Social sciences</a:t>
            </a:r>
          </a:p>
          <a:p>
            <a:pPr lvl="1"/>
            <a:r>
              <a:rPr lang="en-US" dirty="0" smtClean="0"/>
              <a:t>10,2 Agriculture sciences</a:t>
            </a:r>
          </a:p>
          <a:p>
            <a:pPr lvl="1"/>
            <a:r>
              <a:rPr lang="en-US" dirty="0" smtClean="0"/>
              <a:t>7,3   Humanities</a:t>
            </a:r>
          </a:p>
          <a:p>
            <a:pPr lvl="1"/>
            <a:r>
              <a:rPr lang="en-US" dirty="0" smtClean="0"/>
              <a:t>3,3   Health sciences</a:t>
            </a:r>
          </a:p>
          <a:p>
            <a:r>
              <a:rPr lang="en-US" dirty="0" smtClean="0"/>
              <a:t>R&amp;D finance</a:t>
            </a:r>
          </a:p>
          <a:p>
            <a:pPr lvl="1"/>
            <a:r>
              <a:rPr lang="en-US" dirty="0" smtClean="0"/>
              <a:t> </a:t>
            </a:r>
            <a:r>
              <a:rPr lang="en-US" dirty="0"/>
              <a:t>3</a:t>
            </a:r>
            <a:r>
              <a:rPr lang="en-US" dirty="0" smtClean="0"/>
              <a:t>7    government fund</a:t>
            </a:r>
          </a:p>
          <a:p>
            <a:pPr lvl="1"/>
            <a:r>
              <a:rPr lang="en-US" dirty="0" smtClean="0"/>
              <a:t> 21,9 public universities</a:t>
            </a:r>
          </a:p>
          <a:p>
            <a:pPr lvl="1"/>
            <a:r>
              <a:rPr lang="en-US" dirty="0" smtClean="0"/>
              <a:t>12,9 Sources from abroad (European Union)</a:t>
            </a:r>
          </a:p>
          <a:p>
            <a:pPr lvl="1"/>
            <a:r>
              <a:rPr lang="en-US" dirty="0" smtClean="0"/>
              <a:t>14,4 Private sector</a:t>
            </a:r>
          </a:p>
          <a:p>
            <a:pPr lvl="1"/>
            <a:endParaRPr lang="en-US" dirty="0" smtClean="0"/>
          </a:p>
          <a:p>
            <a:pPr lvl="1"/>
            <a:endParaRPr lang="en-US" dirty="0" smtClean="0"/>
          </a:p>
        </p:txBody>
      </p:sp>
      <p:sp>
        <p:nvSpPr>
          <p:cNvPr id="3" name="Title 2"/>
          <p:cNvSpPr>
            <a:spLocks noGrp="1"/>
          </p:cNvSpPr>
          <p:nvPr>
            <p:ph type="title"/>
          </p:nvPr>
        </p:nvSpPr>
        <p:spPr/>
        <p:txBody>
          <a:bodyPr>
            <a:normAutofit fontScale="90000"/>
          </a:bodyPr>
          <a:lstStyle/>
          <a:p>
            <a:r>
              <a:rPr lang="en-US" dirty="0" smtClean="0"/>
              <a:t>Statistical Service of the Republic of Cyprus (year 2010)</a:t>
            </a:r>
            <a:endParaRPr lang="el-GR" dirty="0"/>
          </a:p>
        </p:txBody>
      </p:sp>
      <p:pic>
        <p:nvPicPr>
          <p:cNvPr id="4" name="Picture 6" descr="cystat.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28384" y="6045994"/>
            <a:ext cx="6858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yprus-flag.gif"/>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6688" y="5949950"/>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a:graphicFrameLocks/>
          </p:cNvGraphicFramePr>
          <p:nvPr>
            <p:extLst>
              <p:ext uri="{D42A27DB-BD31-4B8C-83A1-F6EECF244321}">
                <p14:modId xmlns:p14="http://schemas.microsoft.com/office/powerpoint/2010/main" val="3736091351"/>
              </p:ext>
            </p:extLst>
          </p:nvPr>
        </p:nvGraphicFramePr>
        <p:xfrm>
          <a:off x="5004048" y="2348880"/>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12075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Research area results in Cyprus</a:t>
            </a:r>
            <a:br>
              <a:rPr lang="en-US" dirty="0" smtClean="0"/>
            </a:br>
            <a:endParaRPr lang="el-G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35414103"/>
              </p:ext>
            </p:extLst>
          </p:nvPr>
        </p:nvGraphicFramePr>
        <p:xfrm>
          <a:off x="457200" y="1481138"/>
          <a:ext cx="8229600" cy="452596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3851920" y="5867980"/>
            <a:ext cx="4968552" cy="369332"/>
          </a:xfrm>
          <a:prstGeom prst="rect">
            <a:avLst/>
          </a:prstGeom>
          <a:noFill/>
        </p:spPr>
        <p:txBody>
          <a:bodyPr wrap="square" rtlCol="0">
            <a:spAutoFit/>
          </a:bodyPr>
          <a:lstStyle/>
          <a:p>
            <a:r>
              <a:rPr lang="en-US" dirty="0" smtClean="0"/>
              <a:t>Source :WOS 5/12/2012</a:t>
            </a:r>
            <a:endParaRPr lang="el-GR" dirty="0"/>
          </a:p>
        </p:txBody>
      </p:sp>
      <p:pic>
        <p:nvPicPr>
          <p:cNvPr id="5" name="Picture 4" descr="cyprus-flag.gif"/>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80312" y="5949950"/>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7403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26374694"/>
              </p:ext>
            </p:extLst>
          </p:nvPr>
        </p:nvGraphicFramePr>
        <p:xfrm>
          <a:off x="457200" y="1481138"/>
          <a:ext cx="8229600" cy="4958080"/>
        </p:xfrm>
        <a:graphic>
          <a:graphicData uri="http://schemas.openxmlformats.org/drawingml/2006/table">
            <a:tbl>
              <a:tblPr firstRow="1" bandRow="1">
                <a:tableStyleId>{5C22544A-7EE6-4342-B048-85BDC9FD1C3A}</a:tableStyleId>
              </a:tblPr>
              <a:tblGrid>
                <a:gridCol w="1028700"/>
                <a:gridCol w="1028700"/>
                <a:gridCol w="1028700"/>
                <a:gridCol w="1028700"/>
                <a:gridCol w="1028700"/>
                <a:gridCol w="1028700"/>
                <a:gridCol w="1028700"/>
                <a:gridCol w="1028700"/>
              </a:tblGrid>
              <a:tr h="370840">
                <a:tc>
                  <a:txBody>
                    <a:bodyPr/>
                    <a:lstStyle/>
                    <a:p>
                      <a:pPr>
                        <a:spcAft>
                          <a:spcPts val="0"/>
                        </a:spcAft>
                      </a:pPr>
                      <a:r>
                        <a:rPr lang="en-US" sz="1200" b="1" dirty="0">
                          <a:solidFill>
                            <a:schemeClr val="bg1"/>
                          </a:solidFill>
                          <a:effectLst/>
                          <a:latin typeface="Times New Roman"/>
                          <a:ea typeface="SimSun"/>
                        </a:rPr>
                        <a:t>University</a:t>
                      </a:r>
                      <a:endParaRPr lang="el-GR" sz="1200" dirty="0">
                        <a:solidFill>
                          <a:schemeClr val="bg1"/>
                        </a:solidFill>
                        <a:effectLst/>
                        <a:latin typeface="Times New Roman"/>
                        <a:ea typeface="SimSun"/>
                      </a:endParaRPr>
                    </a:p>
                  </a:txBody>
                  <a:tcPr marL="68580" marR="68580" marT="0" marB="0"/>
                </a:tc>
                <a:tc>
                  <a:txBody>
                    <a:bodyPr/>
                    <a:lstStyle/>
                    <a:p>
                      <a:pPr algn="ctr">
                        <a:spcAft>
                          <a:spcPts val="0"/>
                        </a:spcAft>
                      </a:pPr>
                      <a:r>
                        <a:rPr lang="en-US" sz="1200" dirty="0" smtClean="0">
                          <a:solidFill>
                            <a:schemeClr val="bg1"/>
                          </a:solidFill>
                          <a:effectLst/>
                          <a:latin typeface="Times New Roman"/>
                          <a:ea typeface="SimSun"/>
                        </a:rPr>
                        <a:t>Starting Year</a:t>
                      </a:r>
                      <a:endParaRPr lang="el-GR" sz="1200" dirty="0">
                        <a:solidFill>
                          <a:schemeClr val="bg1"/>
                        </a:solidFill>
                        <a:effectLst/>
                        <a:latin typeface="Times New Roman"/>
                        <a:ea typeface="SimSun"/>
                      </a:endParaRPr>
                    </a:p>
                  </a:txBody>
                  <a:tcPr marL="68580" marR="68580" marT="0" marB="0"/>
                </a:tc>
                <a:tc>
                  <a:txBody>
                    <a:bodyPr/>
                    <a:lstStyle/>
                    <a:p>
                      <a:pPr algn="ctr">
                        <a:spcAft>
                          <a:spcPts val="0"/>
                        </a:spcAft>
                      </a:pPr>
                      <a:r>
                        <a:rPr lang="en-US" sz="1200" b="1" dirty="0">
                          <a:solidFill>
                            <a:schemeClr val="bg1"/>
                          </a:solidFill>
                          <a:effectLst/>
                          <a:latin typeface="Times New Roman"/>
                          <a:ea typeface="SimSun"/>
                        </a:rPr>
                        <a:t>Platform </a:t>
                      </a:r>
                      <a:endParaRPr lang="el-GR" sz="1200" dirty="0">
                        <a:solidFill>
                          <a:schemeClr val="bg1"/>
                        </a:solidFill>
                        <a:effectLst/>
                        <a:latin typeface="Times New Roman"/>
                        <a:ea typeface="SimSun"/>
                      </a:endParaRPr>
                    </a:p>
                  </a:txBody>
                  <a:tcPr marL="68580" marR="68580" marT="0" marB="0"/>
                </a:tc>
                <a:tc>
                  <a:txBody>
                    <a:bodyPr/>
                    <a:lstStyle/>
                    <a:p>
                      <a:pPr>
                        <a:spcAft>
                          <a:spcPts val="0"/>
                        </a:spcAft>
                      </a:pPr>
                      <a:r>
                        <a:rPr lang="en-US" sz="1200" b="1" dirty="0">
                          <a:solidFill>
                            <a:schemeClr val="bg1"/>
                          </a:solidFill>
                          <a:effectLst/>
                          <a:latin typeface="Times New Roman"/>
                          <a:ea typeface="SimSun"/>
                        </a:rPr>
                        <a:t>Year of installation</a:t>
                      </a:r>
                      <a:endParaRPr lang="el-GR" sz="1200" dirty="0">
                        <a:solidFill>
                          <a:schemeClr val="bg1"/>
                        </a:solidFill>
                        <a:effectLst/>
                        <a:latin typeface="Times New Roman"/>
                        <a:ea typeface="SimSun"/>
                      </a:endParaRPr>
                    </a:p>
                  </a:txBody>
                  <a:tcPr marL="68580" marR="68580" marT="0" marB="0"/>
                </a:tc>
                <a:tc>
                  <a:txBody>
                    <a:bodyPr/>
                    <a:lstStyle/>
                    <a:p>
                      <a:pPr>
                        <a:spcAft>
                          <a:spcPts val="0"/>
                        </a:spcAft>
                      </a:pPr>
                      <a:r>
                        <a:rPr lang="en-US" sz="1200" b="1" dirty="0">
                          <a:solidFill>
                            <a:schemeClr val="bg1"/>
                          </a:solidFill>
                          <a:effectLst/>
                          <a:latin typeface="Times New Roman"/>
                          <a:ea typeface="SimSun"/>
                        </a:rPr>
                        <a:t>Signature of Berlin Declaration</a:t>
                      </a:r>
                      <a:endParaRPr lang="el-GR" sz="1200" dirty="0">
                        <a:solidFill>
                          <a:schemeClr val="bg1"/>
                        </a:solidFill>
                        <a:effectLst/>
                        <a:latin typeface="Times New Roman"/>
                        <a:ea typeface="SimSun"/>
                      </a:endParaRPr>
                    </a:p>
                  </a:txBody>
                  <a:tcPr marL="68580" marR="68580" marT="0" marB="0"/>
                </a:tc>
                <a:tc>
                  <a:txBody>
                    <a:bodyPr/>
                    <a:lstStyle/>
                    <a:p>
                      <a:pPr>
                        <a:spcAft>
                          <a:spcPts val="0"/>
                        </a:spcAft>
                      </a:pPr>
                      <a:r>
                        <a:rPr lang="en-US" sz="1200" b="1" dirty="0">
                          <a:solidFill>
                            <a:schemeClr val="bg1"/>
                          </a:solidFill>
                          <a:effectLst/>
                          <a:latin typeface="Times New Roman"/>
                          <a:ea typeface="SimSun"/>
                        </a:rPr>
                        <a:t>Open </a:t>
                      </a:r>
                      <a:r>
                        <a:rPr lang="en-US" sz="1200" b="1" dirty="0" smtClean="0">
                          <a:solidFill>
                            <a:schemeClr val="bg1"/>
                          </a:solidFill>
                          <a:effectLst/>
                          <a:latin typeface="Times New Roman"/>
                          <a:ea typeface="SimSun"/>
                        </a:rPr>
                        <a:t>access</a:t>
                      </a:r>
                    </a:p>
                    <a:p>
                      <a:pPr>
                        <a:spcAft>
                          <a:spcPts val="0"/>
                        </a:spcAft>
                      </a:pPr>
                      <a:r>
                        <a:rPr lang="en-US" sz="1200" b="1" dirty="0" smtClean="0">
                          <a:solidFill>
                            <a:schemeClr val="bg1"/>
                          </a:solidFill>
                          <a:effectLst/>
                          <a:latin typeface="Times New Roman"/>
                          <a:ea typeface="SimSun"/>
                        </a:rPr>
                        <a:t>Policy</a:t>
                      </a:r>
                      <a:endParaRPr lang="el-GR" sz="1200" dirty="0">
                        <a:solidFill>
                          <a:schemeClr val="bg1"/>
                        </a:solidFill>
                        <a:effectLst/>
                        <a:latin typeface="Times New Roman"/>
                        <a:ea typeface="SimSun"/>
                      </a:endParaRPr>
                    </a:p>
                  </a:txBody>
                  <a:tcPr marL="68580" marR="68580" marT="0" marB="0"/>
                </a:tc>
                <a:tc>
                  <a:txBody>
                    <a:bodyPr/>
                    <a:lstStyle/>
                    <a:p>
                      <a:pPr>
                        <a:spcAft>
                          <a:spcPts val="0"/>
                        </a:spcAft>
                      </a:pPr>
                      <a:r>
                        <a:rPr lang="en-US" sz="1200" b="1" dirty="0">
                          <a:solidFill>
                            <a:schemeClr val="bg1"/>
                          </a:solidFill>
                          <a:effectLst/>
                          <a:latin typeface="Times New Roman"/>
                          <a:ea typeface="SimSun"/>
                        </a:rPr>
                        <a:t>Obligation to deposit research outputs  to institutional repository</a:t>
                      </a:r>
                      <a:endParaRPr lang="el-GR" sz="1200" dirty="0">
                        <a:solidFill>
                          <a:schemeClr val="bg1"/>
                        </a:solidFill>
                        <a:effectLst/>
                        <a:latin typeface="Times New Roman"/>
                        <a:ea typeface="SimSun"/>
                      </a:endParaRPr>
                    </a:p>
                  </a:txBody>
                  <a:tcPr marL="68580" marR="68580" marT="0" marB="0"/>
                </a:tc>
                <a:tc>
                  <a:txBody>
                    <a:bodyPr/>
                    <a:lstStyle/>
                    <a:p>
                      <a:pPr>
                        <a:spcAft>
                          <a:spcPts val="0"/>
                        </a:spcAft>
                      </a:pPr>
                      <a:r>
                        <a:rPr lang="en-US" sz="1200" b="1" dirty="0">
                          <a:solidFill>
                            <a:schemeClr val="bg1"/>
                          </a:solidFill>
                          <a:effectLst/>
                          <a:latin typeface="Times New Roman"/>
                          <a:ea typeface="SimSun"/>
                        </a:rPr>
                        <a:t>Obligation to deposit theses to institutional repository</a:t>
                      </a:r>
                      <a:endParaRPr lang="el-GR" sz="1200" dirty="0">
                        <a:solidFill>
                          <a:schemeClr val="bg1"/>
                        </a:solidFill>
                        <a:effectLst/>
                        <a:latin typeface="Times New Roman"/>
                        <a:ea typeface="SimSun"/>
                      </a:endParaRPr>
                    </a:p>
                  </a:txBody>
                  <a:tcPr marL="68580" marR="68580" marT="0" marB="0"/>
                </a:tc>
              </a:tr>
              <a:tr h="370840">
                <a:tc>
                  <a:txBody>
                    <a:bodyPr/>
                    <a:lstStyle/>
                    <a:p>
                      <a:pPr>
                        <a:spcAft>
                          <a:spcPts val="0"/>
                        </a:spcAft>
                      </a:pPr>
                      <a:r>
                        <a:rPr lang="en-US" sz="1200" b="1">
                          <a:effectLst/>
                          <a:latin typeface="Times New Roman"/>
                          <a:ea typeface="SimSun"/>
                        </a:rPr>
                        <a:t>Cyprus University of Technology</a:t>
                      </a:r>
                      <a:endParaRPr lang="el-GR" sz="1200">
                        <a:effectLst/>
                        <a:latin typeface="Times New Roman"/>
                        <a:ea typeface="SimSun"/>
                      </a:endParaRPr>
                    </a:p>
                  </a:txBody>
                  <a:tcPr marL="68580" marR="68580" marT="0" marB="0"/>
                </a:tc>
                <a:tc>
                  <a:txBody>
                    <a:bodyPr/>
                    <a:lstStyle/>
                    <a:p>
                      <a:pPr>
                        <a:spcAft>
                          <a:spcPts val="0"/>
                        </a:spcAft>
                      </a:pPr>
                      <a:r>
                        <a:rPr lang="en-US" sz="1200" dirty="0" smtClean="0">
                          <a:effectLst/>
                          <a:latin typeface="Times New Roman"/>
                          <a:ea typeface="SimSun"/>
                        </a:rPr>
                        <a:t>2007</a:t>
                      </a:r>
                      <a:endParaRPr lang="el-GR" sz="1200" dirty="0">
                        <a:effectLst/>
                        <a:latin typeface="Times New Roman"/>
                        <a:ea typeface="SimSun"/>
                      </a:endParaRPr>
                    </a:p>
                  </a:txBody>
                  <a:tcPr marL="68580" marR="68580" marT="0" marB="0"/>
                </a:tc>
                <a:tc>
                  <a:txBody>
                    <a:bodyPr/>
                    <a:lstStyle/>
                    <a:p>
                      <a:pPr>
                        <a:spcAft>
                          <a:spcPts val="0"/>
                        </a:spcAft>
                      </a:pPr>
                      <a:r>
                        <a:rPr lang="en-US" sz="1200" b="1" dirty="0" err="1" smtClean="0">
                          <a:effectLst/>
                          <a:latin typeface="Times New Roman"/>
                          <a:ea typeface="SimSun"/>
                        </a:rPr>
                        <a:t>DSpace</a:t>
                      </a:r>
                      <a:endParaRPr lang="el-GR" sz="1200" dirty="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2009</a:t>
                      </a:r>
                      <a:endParaRPr lang="el-GR" sz="120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Yes</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Partially</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Yes</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Yes</a:t>
                      </a:r>
                      <a:endParaRPr lang="el-GR" sz="1200" dirty="0">
                        <a:effectLst/>
                        <a:latin typeface="Times New Roman"/>
                        <a:ea typeface="SimSun"/>
                      </a:endParaRPr>
                    </a:p>
                  </a:txBody>
                  <a:tcPr marL="68580" marR="68580" marT="0" marB="0"/>
                </a:tc>
              </a:tr>
              <a:tr h="370840">
                <a:tc>
                  <a:txBody>
                    <a:bodyPr/>
                    <a:lstStyle/>
                    <a:p>
                      <a:pPr>
                        <a:spcAft>
                          <a:spcPts val="0"/>
                        </a:spcAft>
                      </a:pPr>
                      <a:r>
                        <a:rPr lang="en-US" sz="1200" b="1">
                          <a:effectLst/>
                          <a:latin typeface="Times New Roman"/>
                          <a:ea typeface="SimSun"/>
                        </a:rPr>
                        <a:t>University of Cyprus</a:t>
                      </a:r>
                      <a:endParaRPr lang="el-GR" sz="1200">
                        <a:effectLst/>
                        <a:latin typeface="Times New Roman"/>
                        <a:ea typeface="SimSun"/>
                      </a:endParaRPr>
                    </a:p>
                    <a:p>
                      <a:pPr>
                        <a:spcAft>
                          <a:spcPts val="0"/>
                        </a:spcAft>
                      </a:pPr>
                      <a:r>
                        <a:rPr lang="en-US" sz="1200" b="1">
                          <a:effectLst/>
                          <a:latin typeface="Times New Roman"/>
                          <a:ea typeface="SimSun"/>
                        </a:rPr>
                        <a:t> </a:t>
                      </a:r>
                      <a:endParaRPr lang="el-GR" sz="1200">
                        <a:effectLst/>
                        <a:latin typeface="Times New Roman"/>
                        <a:ea typeface="SimSun"/>
                      </a:endParaRPr>
                    </a:p>
                  </a:txBody>
                  <a:tcPr marL="68580" marR="68580" marT="0" marB="0"/>
                </a:tc>
                <a:tc>
                  <a:txBody>
                    <a:bodyPr/>
                    <a:lstStyle/>
                    <a:p>
                      <a:pPr>
                        <a:spcAft>
                          <a:spcPts val="0"/>
                        </a:spcAft>
                      </a:pPr>
                      <a:r>
                        <a:rPr lang="en-US" sz="1200" dirty="0" smtClean="0">
                          <a:effectLst/>
                          <a:latin typeface="Times New Roman"/>
                          <a:ea typeface="SimSun"/>
                        </a:rPr>
                        <a:t>1992</a:t>
                      </a:r>
                      <a:endParaRPr lang="el-GR" sz="1200" dirty="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DSpace</a:t>
                      </a:r>
                      <a:endParaRPr lang="el-GR" sz="120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2010</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Yes</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No</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No </a:t>
                      </a:r>
                      <a:r>
                        <a:rPr lang="en-US" sz="1200" b="1" dirty="0">
                          <a:effectLst/>
                          <a:latin typeface="Times New Roman"/>
                          <a:ea typeface="SimSun"/>
                        </a:rPr>
                        <a:t>(only in the framework of </a:t>
                      </a:r>
                      <a:r>
                        <a:rPr lang="en-US" sz="1200" b="1" dirty="0" err="1">
                          <a:effectLst/>
                          <a:latin typeface="Times New Roman"/>
                          <a:ea typeface="SimSun"/>
                        </a:rPr>
                        <a:t>Openaire</a:t>
                      </a:r>
                      <a:r>
                        <a:rPr lang="en-US" sz="1200" b="1" dirty="0">
                          <a:effectLst/>
                          <a:latin typeface="Times New Roman"/>
                          <a:ea typeface="SimSun"/>
                        </a:rPr>
                        <a:t> and </a:t>
                      </a:r>
                      <a:r>
                        <a:rPr lang="en-US" sz="1200" b="1" dirty="0" err="1">
                          <a:effectLst/>
                          <a:latin typeface="Times New Roman"/>
                          <a:ea typeface="SimSun"/>
                        </a:rPr>
                        <a:t>Openaire</a:t>
                      </a:r>
                      <a:r>
                        <a:rPr lang="en-US" sz="1200" b="1" dirty="0">
                          <a:effectLst/>
                          <a:latin typeface="Times New Roman"/>
                          <a:ea typeface="SimSun"/>
                        </a:rPr>
                        <a:t> plus)</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Yes</a:t>
                      </a:r>
                      <a:endParaRPr lang="el-GR" sz="1200" dirty="0">
                        <a:effectLst/>
                        <a:latin typeface="Times New Roman"/>
                        <a:ea typeface="SimSun"/>
                      </a:endParaRPr>
                    </a:p>
                  </a:txBody>
                  <a:tcPr marL="68580" marR="68580" marT="0" marB="0"/>
                </a:tc>
              </a:tr>
              <a:tr h="370840">
                <a:tc>
                  <a:txBody>
                    <a:bodyPr/>
                    <a:lstStyle/>
                    <a:p>
                      <a:pPr>
                        <a:spcAft>
                          <a:spcPts val="0"/>
                        </a:spcAft>
                      </a:pPr>
                      <a:r>
                        <a:rPr lang="en-US" sz="1200" b="1">
                          <a:effectLst/>
                          <a:latin typeface="Times New Roman"/>
                          <a:ea typeface="SimSun"/>
                        </a:rPr>
                        <a:t>Open University of Cyprus</a:t>
                      </a:r>
                      <a:endParaRPr lang="el-GR" sz="1200">
                        <a:effectLst/>
                        <a:latin typeface="Times New Roman"/>
                        <a:ea typeface="SimSun"/>
                      </a:endParaRPr>
                    </a:p>
                  </a:txBody>
                  <a:tcPr marL="68580" marR="68580" marT="0" marB="0"/>
                </a:tc>
                <a:tc>
                  <a:txBody>
                    <a:bodyPr/>
                    <a:lstStyle/>
                    <a:p>
                      <a:pPr>
                        <a:spcAft>
                          <a:spcPts val="0"/>
                        </a:spcAft>
                      </a:pPr>
                      <a:r>
                        <a:rPr lang="en-US" sz="1200" dirty="0" smtClean="0">
                          <a:effectLst/>
                          <a:latin typeface="Times New Roman"/>
                          <a:ea typeface="SimSun"/>
                        </a:rPr>
                        <a:t>2006</a:t>
                      </a:r>
                      <a:endParaRPr lang="el-GR" sz="1200" dirty="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DSpace</a:t>
                      </a:r>
                      <a:endParaRPr lang="el-GR" sz="120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2011</a:t>
                      </a:r>
                      <a:endParaRPr lang="el-GR" sz="120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No</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No</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YES</a:t>
                      </a:r>
                      <a:endParaRPr lang="el-GR" sz="1200" dirty="0">
                        <a:effectLst/>
                        <a:latin typeface="Times New Roman"/>
                        <a:ea typeface="SimSun"/>
                      </a:endParaRPr>
                    </a:p>
                  </a:txBody>
                  <a:tcPr marL="68580" marR="68580" marT="0" marB="0"/>
                </a:tc>
                <a:tc>
                  <a:txBody>
                    <a:bodyPr/>
                    <a:lstStyle/>
                    <a:p>
                      <a:pPr>
                        <a:spcAft>
                          <a:spcPts val="0"/>
                        </a:spcAft>
                      </a:pPr>
                      <a:r>
                        <a:rPr lang="en-US" sz="1200" b="1" dirty="0" smtClean="0">
                          <a:effectLst/>
                          <a:latin typeface="Times New Roman"/>
                          <a:ea typeface="SimSun"/>
                        </a:rPr>
                        <a:t>No</a:t>
                      </a:r>
                      <a:endParaRPr lang="el-GR" sz="1200" dirty="0">
                        <a:effectLst/>
                        <a:latin typeface="Times New Roman"/>
                        <a:ea typeface="SimSun"/>
                      </a:endParaRPr>
                    </a:p>
                  </a:txBody>
                  <a:tcPr marL="68580" marR="68580" marT="0" marB="0"/>
                </a:tc>
              </a:tr>
              <a:tr h="370840">
                <a:tc>
                  <a:txBody>
                    <a:bodyPr/>
                    <a:lstStyle/>
                    <a:p>
                      <a:pPr>
                        <a:spcAft>
                          <a:spcPts val="0"/>
                        </a:spcAft>
                      </a:pPr>
                      <a:r>
                        <a:rPr lang="en-US" sz="1200" b="1" dirty="0" err="1">
                          <a:effectLst/>
                          <a:latin typeface="Times New Roman"/>
                          <a:ea typeface="SimSun"/>
                        </a:rPr>
                        <a:t>Neapolis</a:t>
                      </a:r>
                      <a:r>
                        <a:rPr lang="en-US" sz="1200" b="1" dirty="0">
                          <a:effectLst/>
                          <a:latin typeface="Times New Roman"/>
                          <a:ea typeface="SimSun"/>
                        </a:rPr>
                        <a:t> University </a:t>
                      </a:r>
                      <a:endParaRPr lang="el-GR" sz="1200" dirty="0">
                        <a:effectLst/>
                        <a:latin typeface="Times New Roman"/>
                        <a:ea typeface="SimSun"/>
                      </a:endParaRPr>
                    </a:p>
                  </a:txBody>
                  <a:tcPr marL="68580" marR="68580" marT="0" marB="0"/>
                </a:tc>
                <a:tc>
                  <a:txBody>
                    <a:bodyPr/>
                    <a:lstStyle/>
                    <a:p>
                      <a:pPr>
                        <a:spcAft>
                          <a:spcPts val="0"/>
                        </a:spcAft>
                      </a:pPr>
                      <a:r>
                        <a:rPr lang="en-US" sz="1200" dirty="0" smtClean="0">
                          <a:effectLst/>
                          <a:latin typeface="Times New Roman"/>
                          <a:ea typeface="SimSun"/>
                        </a:rPr>
                        <a:t>2011</a:t>
                      </a:r>
                      <a:endParaRPr lang="el-GR" sz="1200" dirty="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n-US"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r>
              <a:tr h="370840">
                <a:tc>
                  <a:txBody>
                    <a:bodyPr/>
                    <a:lstStyle/>
                    <a:p>
                      <a:pPr>
                        <a:spcAft>
                          <a:spcPts val="0"/>
                        </a:spcAft>
                      </a:pPr>
                      <a:r>
                        <a:rPr lang="en-US" sz="1200" b="1">
                          <a:effectLst/>
                          <a:latin typeface="Times New Roman"/>
                          <a:ea typeface="SimSun"/>
                        </a:rPr>
                        <a:t>University of Nicosia</a:t>
                      </a:r>
                      <a:endParaRPr lang="el-GR" sz="1200">
                        <a:effectLst/>
                        <a:latin typeface="Times New Roman"/>
                        <a:ea typeface="SimSun"/>
                      </a:endParaRPr>
                    </a:p>
                  </a:txBody>
                  <a:tcPr marL="68580" marR="68580" marT="0" marB="0"/>
                </a:tc>
                <a:tc>
                  <a:txBody>
                    <a:bodyPr/>
                    <a:lstStyle/>
                    <a:p>
                      <a:pPr>
                        <a:spcAft>
                          <a:spcPts val="0"/>
                        </a:spcAft>
                      </a:pPr>
                      <a:r>
                        <a:rPr lang="en-US" sz="1200" dirty="0" smtClean="0">
                          <a:effectLst/>
                          <a:latin typeface="Times New Roman"/>
                          <a:ea typeface="SimSun"/>
                        </a:rPr>
                        <a:t>2007 (1980)</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dirty="0">
                          <a:effectLst/>
                          <a:latin typeface="Times New Roman"/>
                          <a:ea typeface="SimSun"/>
                        </a:rPr>
                        <a:t>-</a:t>
                      </a:r>
                      <a:endParaRPr lang="el-GR" sz="1200" dirty="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r>
              <a:tr h="370840">
                <a:tc>
                  <a:txBody>
                    <a:bodyPr/>
                    <a:lstStyle/>
                    <a:p>
                      <a:pPr>
                        <a:spcAft>
                          <a:spcPts val="0"/>
                        </a:spcAft>
                      </a:pPr>
                      <a:r>
                        <a:rPr lang="en-US" sz="1200" b="1">
                          <a:effectLst/>
                          <a:latin typeface="Times New Roman"/>
                          <a:ea typeface="SimSun"/>
                        </a:rPr>
                        <a:t>European University</a:t>
                      </a:r>
                      <a:endParaRPr lang="el-GR" sz="1200">
                        <a:effectLst/>
                        <a:latin typeface="Times New Roman"/>
                        <a:ea typeface="SimSun"/>
                      </a:endParaRPr>
                    </a:p>
                  </a:txBody>
                  <a:tcPr marL="68580" marR="68580" marT="0" marB="0"/>
                </a:tc>
                <a:tc>
                  <a:txBody>
                    <a:bodyPr/>
                    <a:lstStyle/>
                    <a:p>
                      <a:pPr>
                        <a:spcAft>
                          <a:spcPts val="0"/>
                        </a:spcAft>
                      </a:pPr>
                      <a:r>
                        <a:rPr lang="en-US" sz="1200" dirty="0" smtClean="0">
                          <a:effectLst/>
                          <a:latin typeface="Times New Roman"/>
                          <a:ea typeface="SimSun"/>
                        </a:rPr>
                        <a:t>2007(1961)</a:t>
                      </a:r>
                      <a:endParaRPr lang="el-GR" sz="1200" dirty="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l-GR" sz="1200" b="1">
                          <a:effectLst/>
                          <a:latin typeface="Times New Roman"/>
                          <a:ea typeface="SimSun"/>
                        </a:rPr>
                        <a:t>-</a:t>
                      </a:r>
                      <a:endParaRPr lang="el-GR" sz="1200">
                        <a:effectLst/>
                        <a:latin typeface="Times New Roman"/>
                        <a:ea typeface="SimSun"/>
                      </a:endParaRPr>
                    </a:p>
                  </a:txBody>
                  <a:tcPr marL="68580" marR="68580" marT="0" marB="0"/>
                </a:tc>
              </a:tr>
              <a:tr h="370840">
                <a:tc>
                  <a:txBody>
                    <a:bodyPr/>
                    <a:lstStyle/>
                    <a:p>
                      <a:pPr>
                        <a:spcAft>
                          <a:spcPts val="0"/>
                        </a:spcAft>
                      </a:pPr>
                      <a:r>
                        <a:rPr lang="en-US" sz="1200" b="1">
                          <a:effectLst/>
                          <a:latin typeface="Times New Roman"/>
                          <a:ea typeface="SimSun"/>
                        </a:rPr>
                        <a:t>Frederick Univesity</a:t>
                      </a:r>
                      <a:endParaRPr lang="el-GR" sz="1200">
                        <a:effectLst/>
                        <a:latin typeface="Times New Roman"/>
                        <a:ea typeface="SimSun"/>
                      </a:endParaRPr>
                    </a:p>
                  </a:txBody>
                  <a:tcPr marL="68580" marR="68580" marT="0" marB="0"/>
                </a:tc>
                <a:tc>
                  <a:txBody>
                    <a:bodyPr/>
                    <a:lstStyle/>
                    <a:p>
                      <a:pPr>
                        <a:spcAft>
                          <a:spcPts val="0"/>
                        </a:spcAft>
                      </a:pPr>
                      <a:r>
                        <a:rPr lang="en-US" sz="1200" dirty="0" smtClean="0">
                          <a:effectLst/>
                          <a:latin typeface="Times New Roman"/>
                          <a:ea typeface="SimSun"/>
                        </a:rPr>
                        <a:t>2007</a:t>
                      </a:r>
                      <a:endParaRPr lang="el-GR" sz="1200" dirty="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n-US" sz="1200" b="1">
                          <a:effectLst/>
                          <a:latin typeface="Times New Roman"/>
                          <a:ea typeface="SimSun"/>
                        </a:rPr>
                        <a:t>-</a:t>
                      </a:r>
                      <a:endParaRPr lang="el-GR" sz="1200">
                        <a:effectLst/>
                        <a:latin typeface="Times New Roman"/>
                        <a:ea typeface="SimSun"/>
                      </a:endParaRPr>
                    </a:p>
                  </a:txBody>
                  <a:tcPr marL="68580" marR="68580" marT="0" marB="0"/>
                </a:tc>
                <a:tc>
                  <a:txBody>
                    <a:bodyPr/>
                    <a:lstStyle/>
                    <a:p>
                      <a:pPr>
                        <a:spcAft>
                          <a:spcPts val="0"/>
                        </a:spcAft>
                      </a:pPr>
                      <a:r>
                        <a:rPr lang="en-US" sz="1200" b="1" dirty="0">
                          <a:effectLst/>
                          <a:latin typeface="Times New Roman"/>
                          <a:ea typeface="SimSun"/>
                        </a:rPr>
                        <a:t>-</a:t>
                      </a:r>
                      <a:endParaRPr lang="el-GR" sz="1200" dirty="0">
                        <a:effectLst/>
                        <a:latin typeface="Times New Roman"/>
                        <a:ea typeface="SimSun"/>
                      </a:endParaRPr>
                    </a:p>
                  </a:txBody>
                  <a:tcPr marL="68580" marR="68580" marT="0" marB="0"/>
                </a:tc>
              </a:tr>
            </a:tbl>
          </a:graphicData>
        </a:graphic>
      </p:graphicFrame>
      <p:sp>
        <p:nvSpPr>
          <p:cNvPr id="3" name="Title 2"/>
          <p:cNvSpPr>
            <a:spLocks noGrp="1"/>
          </p:cNvSpPr>
          <p:nvPr>
            <p:ph type="title"/>
          </p:nvPr>
        </p:nvSpPr>
        <p:spPr/>
        <p:txBody>
          <a:bodyPr>
            <a:normAutofit fontScale="90000"/>
          </a:bodyPr>
          <a:lstStyle/>
          <a:p>
            <a:r>
              <a:rPr lang="en-US" dirty="0" smtClean="0"/>
              <a:t>Open Access infrastructure in Cyprus</a:t>
            </a:r>
            <a:endParaRPr lang="el-GR" dirty="0"/>
          </a:p>
        </p:txBody>
      </p:sp>
      <p:pic>
        <p:nvPicPr>
          <p:cNvPr id="5" name="Picture 4" descr="cyprus-flag.gif"/>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95327" y="6322219"/>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ttp://www.resourcesforlife.com/wp/wp-content/uploads/2009/11/20091106fr-open-acces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088" y="6394365"/>
            <a:ext cx="10080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950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Cyprus OA </a:t>
            </a:r>
            <a:r>
              <a:rPr lang="en-US" dirty="0" smtClean="0"/>
              <a:t>activities</a:t>
            </a:r>
            <a:br>
              <a:rPr lang="en-US" dirty="0" smtClean="0"/>
            </a:br>
            <a:r>
              <a:rPr lang="en-US" dirty="0" smtClean="0"/>
              <a:t>CUT				UCY</a:t>
            </a:r>
            <a:endParaRPr lang="el-GR" dirty="0"/>
          </a:p>
        </p:txBody>
      </p:sp>
      <p:sp>
        <p:nvSpPr>
          <p:cNvPr id="5" name="Content Placeholder 3"/>
          <p:cNvSpPr>
            <a:spLocks noGrp="1"/>
          </p:cNvSpPr>
          <p:nvPr>
            <p:ph idx="1"/>
          </p:nvPr>
        </p:nvSpPr>
        <p:spPr>
          <a:xfrm>
            <a:off x="4788024" y="1506527"/>
            <a:ext cx="3826768" cy="4815692"/>
          </a:xfrm>
          <a:prstGeom prst="rect">
            <a:avLst/>
          </a:prstGeom>
        </p:spPr>
        <p:txBody>
          <a:bodyPr rtlCol="0">
            <a:normAutofit fontScale="92500" lnSpcReduction="10000"/>
          </a:bodyPr>
          <a:lstStyle/>
          <a:p>
            <a:pPr marL="0" marR="0" lvl="0" indent="0" algn="just" defTabSz="91440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smtClean="0">
                <a:ln>
                  <a:noFill/>
                </a:ln>
                <a:solidFill>
                  <a:sysClr val="windowText" lastClr="000000"/>
                </a:solidFill>
                <a:effectLst/>
                <a:uLnTx/>
                <a:uFillTx/>
              </a:rPr>
              <a:t>In 1999 the deposit of postgraduate theses in the University of Cyprus library(UCY) was made mandatory.</a:t>
            </a:r>
            <a:endParaRPr kumimoji="0" lang="el-GR" sz="1600"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 typeface="Arial" pitchFamily="34" charset="0"/>
              <a:buChar char="•"/>
              <a:tabLst/>
              <a:defRPr/>
            </a:pPr>
            <a:endParaRPr kumimoji="0" lang="en-US" sz="1600"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smtClean="0">
                <a:ln>
                  <a:noFill/>
                </a:ln>
                <a:solidFill>
                  <a:sysClr val="windowText" lastClr="000000"/>
                </a:solidFill>
                <a:effectLst/>
                <a:uLnTx/>
                <a:uFillTx/>
              </a:rPr>
              <a:t>Interoperability with international repositories: </a:t>
            </a:r>
          </a:p>
          <a:p>
            <a:pPr marL="0" marR="0" lvl="0" indent="0" algn="just" defTabSz="914400" eaLnBrk="1" fontAlgn="auto" latinLnBrk="0" hangingPunct="1">
              <a:lnSpc>
                <a:spcPct val="100000"/>
              </a:lnSpc>
              <a:spcBef>
                <a:spcPts val="0"/>
              </a:spcBef>
              <a:spcAft>
                <a:spcPts val="0"/>
              </a:spcAft>
              <a:buClrTx/>
              <a:buSzTx/>
              <a:buFont typeface="Arial" pitchFamily="34" charset="0"/>
              <a:buChar char="•"/>
              <a:tabLst/>
              <a:defRPr/>
            </a:pPr>
            <a:endParaRPr kumimoji="0" lang="en-US" sz="1600" b="0" i="0" u="none" strike="noStrike" kern="0" cap="none" spc="0" normalizeH="0" baseline="0" noProof="0" dirty="0" smtClean="0">
              <a:ln>
                <a:noFill/>
              </a:ln>
              <a:solidFill>
                <a:sysClr val="windowText" lastClr="000000"/>
              </a:solidFill>
              <a:effectLst/>
              <a:uLnTx/>
              <a:uFillTx/>
            </a:endParaRPr>
          </a:p>
          <a:p>
            <a:pPr marL="0" lvl="0" indent="0" algn="just">
              <a:spcBef>
                <a:spcPts val="0"/>
              </a:spcBef>
              <a:buClrTx/>
              <a:buSzTx/>
              <a:buFont typeface="Arial" pitchFamily="34" charset="0"/>
              <a:buChar char="•"/>
              <a:defRPr/>
            </a:pPr>
            <a:r>
              <a:rPr kumimoji="0" lang="en-US" sz="1600" b="0" i="0" u="none" strike="noStrike" kern="0" cap="none" spc="0" normalizeH="0" baseline="0" noProof="0" dirty="0" smtClean="0">
                <a:ln>
                  <a:noFill/>
                </a:ln>
                <a:solidFill>
                  <a:sysClr val="windowText" lastClr="000000"/>
                </a:solidFill>
                <a:effectLst/>
                <a:uLnTx/>
                <a:uFillTx/>
              </a:rPr>
              <a:t>LEKYTHOS </a:t>
            </a:r>
            <a:r>
              <a:rPr lang="en-US" sz="1600" dirty="0"/>
              <a:t>(academic – institutional repository of University of Cyprus), offered to all the local researchers and already compliant with </a:t>
            </a:r>
            <a:r>
              <a:rPr lang="en-US" sz="1600" b="1" dirty="0" err="1"/>
              <a:t>OpenAIRE</a:t>
            </a:r>
            <a:r>
              <a:rPr lang="en-US" sz="1600" dirty="0"/>
              <a:t> </a:t>
            </a:r>
            <a:r>
              <a:rPr lang="en-US" sz="1600" dirty="0" smtClean="0"/>
              <a:t>- </a:t>
            </a:r>
            <a:r>
              <a:rPr kumimoji="0" lang="en-US" sz="1600" b="0" i="0" u="none" strike="noStrike" kern="0" cap="none" spc="0" normalizeH="0" baseline="0" noProof="0" dirty="0" smtClean="0">
                <a:ln>
                  <a:noFill/>
                </a:ln>
                <a:solidFill>
                  <a:sysClr val="windowText" lastClr="000000"/>
                </a:solidFill>
                <a:effectLst/>
                <a:uLnTx/>
                <a:uFillTx/>
              </a:rPr>
              <a:t>is providing its metadata in Driver, Openarchives.gr, and ROAR.</a:t>
            </a:r>
          </a:p>
          <a:p>
            <a:pPr marL="0" marR="0" lvl="0" indent="0" algn="just" defTabSz="914400" eaLnBrk="1" fontAlgn="auto" latinLnBrk="0" hangingPunct="1">
              <a:lnSpc>
                <a:spcPct val="100000"/>
              </a:lnSpc>
              <a:spcBef>
                <a:spcPts val="0"/>
              </a:spcBef>
              <a:spcAft>
                <a:spcPts val="0"/>
              </a:spcAft>
              <a:buClrTx/>
              <a:buSzTx/>
              <a:buNone/>
              <a:tabLst/>
              <a:defRPr/>
            </a:pPr>
            <a:endParaRPr kumimoji="0" lang="en-US" sz="1600"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 typeface="Arial" pitchFamily="34" charset="0"/>
              <a:buChar char="•"/>
              <a:tabLst/>
              <a:defRPr/>
            </a:pPr>
            <a:r>
              <a:rPr lang="en-US" sz="1600" kern="0" dirty="0" smtClean="0">
                <a:solidFill>
                  <a:sysClr val="windowText" lastClr="000000"/>
                </a:solidFill>
              </a:rPr>
              <a:t>In 2009 UCY participated in </a:t>
            </a:r>
            <a:r>
              <a:rPr lang="en-US" sz="1600" kern="0" dirty="0" err="1" smtClean="0">
                <a:solidFill>
                  <a:sysClr val="windowText" lastClr="000000"/>
                </a:solidFill>
              </a:rPr>
              <a:t>OpenAIRE</a:t>
            </a:r>
            <a:r>
              <a:rPr lang="en-US" sz="1600" kern="0" dirty="0" smtClean="0">
                <a:solidFill>
                  <a:sysClr val="windowText" lastClr="000000"/>
                </a:solidFill>
              </a:rPr>
              <a:t> and 2011 in </a:t>
            </a:r>
            <a:r>
              <a:rPr lang="en-US" sz="1600" kern="0" dirty="0" err="1" smtClean="0">
                <a:solidFill>
                  <a:sysClr val="windowText" lastClr="000000"/>
                </a:solidFill>
              </a:rPr>
              <a:t>OpenAIRE</a:t>
            </a:r>
            <a:r>
              <a:rPr lang="en-US" sz="1600" kern="0" dirty="0" smtClean="0">
                <a:solidFill>
                  <a:sysClr val="windowText" lastClr="000000"/>
                </a:solidFill>
              </a:rPr>
              <a:t> plus</a:t>
            </a:r>
            <a:endParaRPr kumimoji="0" lang="en-US" sz="1600" b="0" i="0" u="none" strike="noStrike" kern="0" cap="none" spc="0" normalizeH="0" baseline="0" noProof="0" dirty="0" smtClean="0">
              <a:ln>
                <a:noFill/>
              </a:ln>
              <a:solidFill>
                <a:sysClr val="windowText" lastClr="000000"/>
              </a:solidFill>
              <a:effectLst/>
              <a:uLnTx/>
              <a:uFillTx/>
            </a:endParaRPr>
          </a:p>
          <a:p>
            <a:pPr marL="0" lvl="0" indent="0" algn="just">
              <a:spcBef>
                <a:spcPts val="0"/>
              </a:spcBef>
              <a:buClrTx/>
              <a:buSzTx/>
              <a:buFont typeface="Arial" pitchFamily="34" charset="0"/>
              <a:buChar char="•"/>
              <a:defRPr/>
            </a:pPr>
            <a:r>
              <a:rPr lang="en-US" sz="1600" kern="0" dirty="0" smtClean="0">
                <a:solidFill>
                  <a:sysClr val="windowText" lastClr="000000"/>
                </a:solidFill>
              </a:rPr>
              <a:t>In 2011 UCY senate approved support of </a:t>
            </a:r>
            <a:r>
              <a:rPr lang="fr-FR" sz="1600" dirty="0" smtClean="0"/>
              <a:t>SCOAP</a:t>
            </a:r>
            <a:r>
              <a:rPr lang="fr-FR" sz="1600" baseline="30000" dirty="0" smtClean="0"/>
              <a:t>3</a:t>
            </a:r>
            <a:endParaRPr kumimoji="0" lang="el-GR" sz="1600" b="0" i="0" u="none" strike="noStrike" kern="0" cap="none" spc="0" normalizeH="0" baseline="0" noProof="0" dirty="0" smtClean="0">
              <a:ln>
                <a:noFill/>
              </a:ln>
              <a:solidFill>
                <a:sysClr val="windowText" lastClr="000000"/>
              </a:solidFill>
              <a:effectLst/>
              <a:uLnTx/>
              <a:uFillTx/>
            </a:endParaRPr>
          </a:p>
          <a:p>
            <a:pPr marL="0" indent="0">
              <a:spcBef>
                <a:spcPts val="0"/>
              </a:spcBef>
              <a:buClrTx/>
              <a:buSzTx/>
              <a:buFont typeface="Arial" pitchFamily="34" charset="0"/>
              <a:buChar char="•"/>
              <a:defRPr/>
            </a:pPr>
            <a:endParaRPr lang="en-US" sz="1600" dirty="0" smtClean="0"/>
          </a:p>
          <a:p>
            <a:pPr marL="0" indent="0">
              <a:spcBef>
                <a:spcPts val="0"/>
              </a:spcBef>
              <a:buClrTx/>
              <a:buSzTx/>
              <a:buFont typeface="Arial" pitchFamily="34" charset="0"/>
              <a:buChar char="•"/>
              <a:defRPr/>
            </a:pPr>
            <a:r>
              <a:rPr lang="en-US" sz="1600" dirty="0" smtClean="0"/>
              <a:t>“</a:t>
            </a:r>
            <a:r>
              <a:rPr lang="en-US" sz="1600" dirty="0"/>
              <a:t>Data exchange </a:t>
            </a:r>
            <a:r>
              <a:rPr lang="el-GR" sz="1600" dirty="0" err="1"/>
              <a:t>agreement</a:t>
            </a:r>
            <a:r>
              <a:rPr lang="el-GR" sz="1600" dirty="0"/>
              <a:t>” </a:t>
            </a:r>
            <a:r>
              <a:rPr lang="el-GR" sz="1600" dirty="0" err="1"/>
              <a:t>of</a:t>
            </a:r>
            <a:r>
              <a:rPr lang="el-GR" sz="1600" dirty="0"/>
              <a:t> </a:t>
            </a:r>
            <a:r>
              <a:rPr lang="el-GR" sz="1600" b="1" dirty="0" err="1"/>
              <a:t>Europeana</a:t>
            </a:r>
            <a:r>
              <a:rPr lang="el-GR" sz="1600" dirty="0"/>
              <a:t> </a:t>
            </a:r>
            <a:r>
              <a:rPr lang="el-GR" sz="1600" dirty="0" err="1"/>
              <a:t>in</a:t>
            </a:r>
            <a:r>
              <a:rPr lang="el-GR" sz="1600" dirty="0"/>
              <a:t> </a:t>
            </a:r>
            <a:r>
              <a:rPr lang="el-GR" sz="1600" dirty="0" err="1"/>
              <a:t>April</a:t>
            </a:r>
            <a:r>
              <a:rPr lang="el-GR" sz="1600" dirty="0"/>
              <a:t> 2012</a:t>
            </a:r>
            <a:r>
              <a:rPr lang="en-US" sz="1600" dirty="0"/>
              <a:t> by </a:t>
            </a:r>
            <a:r>
              <a:rPr lang="en-US" sz="1600" dirty="0" err="1"/>
              <a:t>Ucy</a:t>
            </a:r>
            <a:r>
              <a:rPr lang="en-US" sz="1600" dirty="0"/>
              <a:t> and CUT libraries</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endParaRPr kumimoji="0" lang="el-GR" sz="1600" b="0" i="0" u="none" strike="noStrike" kern="0" cap="none" spc="0" normalizeH="0" baseline="0" noProof="0" dirty="0" smtClean="0">
              <a:ln>
                <a:noFill/>
              </a:ln>
              <a:solidFill>
                <a:sysClr val="windowText" lastClr="000000"/>
              </a:solidFill>
              <a:effectLst/>
              <a:uLnTx/>
              <a:uFillTx/>
            </a:endParaRPr>
          </a:p>
        </p:txBody>
      </p:sp>
      <p:sp>
        <p:nvSpPr>
          <p:cNvPr id="6" name="Content Placeholder 4"/>
          <p:cNvSpPr txBox="1">
            <a:spLocks/>
          </p:cNvSpPr>
          <p:nvPr/>
        </p:nvSpPr>
        <p:spPr>
          <a:xfrm>
            <a:off x="167745" y="1268760"/>
            <a:ext cx="4258816" cy="4525963"/>
          </a:xfrm>
          <a:prstGeom prst="rect">
            <a:avLst/>
          </a:prstGeom>
        </p:spPr>
        <p:txBody>
          <a:bodyPr rtlCol="0">
            <a:no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algn="just">
              <a:buFont typeface="Arial" pitchFamily="34" charset="0"/>
              <a:buChar char="•"/>
              <a:defRPr/>
            </a:pPr>
            <a:r>
              <a:rPr lang="en-US" sz="1400" kern="0" dirty="0" smtClean="0">
                <a:solidFill>
                  <a:sysClr val="windowText" lastClr="000000"/>
                </a:solidFill>
              </a:rPr>
              <a:t>In 2007 the Cyprus University of Technology(CUT) decided that the academic staff must deposit their scientific publications in the Library </a:t>
            </a:r>
          </a:p>
          <a:p>
            <a:pPr lvl="0" algn="just">
              <a:buFont typeface="Arial" pitchFamily="34" charset="0"/>
              <a:buChar char="•"/>
              <a:defRPr/>
            </a:pPr>
            <a:endParaRPr lang="en-US" sz="1400" kern="0" dirty="0" smtClean="0">
              <a:solidFill>
                <a:sysClr val="windowText" lastClr="000000"/>
              </a:solidFill>
            </a:endParaRPr>
          </a:p>
          <a:p>
            <a:pPr lvl="0" algn="just">
              <a:buFont typeface="Arial" pitchFamily="34" charset="0"/>
              <a:buChar char="•"/>
              <a:defRPr/>
            </a:pPr>
            <a:r>
              <a:rPr lang="en-US" sz="1400" kern="0" dirty="0" smtClean="0">
                <a:solidFill>
                  <a:sysClr val="windowText" lastClr="000000"/>
                </a:solidFill>
              </a:rPr>
              <a:t>in </a:t>
            </a:r>
            <a:r>
              <a:rPr lang="en-US" sz="1400" kern="0" dirty="0">
                <a:solidFill>
                  <a:sysClr val="windowText" lastClr="000000"/>
                </a:solidFill>
              </a:rPr>
              <a:t>2008 the deposit of the undergraduate and postgraduate theses in CUT </a:t>
            </a:r>
            <a:r>
              <a:rPr lang="en-US" sz="1400" kern="0" dirty="0" smtClean="0">
                <a:solidFill>
                  <a:sysClr val="windowText" lastClr="000000"/>
                </a:solidFill>
              </a:rPr>
              <a:t>library was made mandatory.</a:t>
            </a:r>
          </a:p>
          <a:p>
            <a:pPr lvl="0" algn="just">
              <a:buFont typeface="Arial" pitchFamily="34" charset="0"/>
              <a:buChar char="•"/>
              <a:defRPr/>
            </a:pPr>
            <a:endParaRPr lang="en-US" sz="1400" kern="0" dirty="0" smtClean="0">
              <a:solidFill>
                <a:sysClr val="windowText" lastClr="000000"/>
              </a:solidFill>
            </a:endParaRPr>
          </a:p>
          <a:p>
            <a:pPr lvl="0" algn="just">
              <a:buFont typeface="Arial" pitchFamily="34" charset="0"/>
              <a:buChar char="•"/>
              <a:defRPr/>
            </a:pPr>
            <a:r>
              <a:rPr lang="en-US" sz="1400" kern="0" dirty="0">
                <a:solidFill>
                  <a:sysClr val="windowText" lastClr="000000"/>
                </a:solidFill>
              </a:rPr>
              <a:t>Another vital step in promoting Open Access was the adoption of the Creative Commons </a:t>
            </a:r>
            <a:r>
              <a:rPr lang="en-US" sz="1400" kern="0" dirty="0" smtClean="0">
                <a:solidFill>
                  <a:sysClr val="windowText" lastClr="000000"/>
                </a:solidFill>
              </a:rPr>
              <a:t>license</a:t>
            </a:r>
            <a:r>
              <a:rPr lang="en-US" sz="1400" kern="0" dirty="0">
                <a:solidFill>
                  <a:sysClr val="windowText" lastClr="000000"/>
                </a:solidFill>
              </a:rPr>
              <a:t>s.</a:t>
            </a:r>
          </a:p>
          <a:p>
            <a:pPr algn="just">
              <a:buFont typeface="Arial" pitchFamily="34" charset="0"/>
              <a:buChar char="•"/>
              <a:defRPr/>
            </a:pPr>
            <a:endParaRPr lang="en-US" sz="1400" kern="0" dirty="0" smtClean="0">
              <a:solidFill>
                <a:sysClr val="windowText" lastClr="000000"/>
              </a:solidFill>
            </a:endParaRPr>
          </a:p>
          <a:p>
            <a:pPr algn="just">
              <a:buFont typeface="Arial" pitchFamily="34" charset="0"/>
              <a:buChar char="•"/>
              <a:defRPr/>
            </a:pPr>
            <a:r>
              <a:rPr lang="en-US" sz="1400" kern="0" dirty="0" smtClean="0">
                <a:solidFill>
                  <a:sysClr val="windowText" lastClr="000000"/>
                </a:solidFill>
              </a:rPr>
              <a:t>Interoperability </a:t>
            </a:r>
            <a:r>
              <a:rPr lang="en-US" sz="1400" kern="0" dirty="0">
                <a:solidFill>
                  <a:sysClr val="windowText" lastClr="000000"/>
                </a:solidFill>
              </a:rPr>
              <a:t>with international repositories: </a:t>
            </a:r>
          </a:p>
          <a:p>
            <a:pPr lvl="0" algn="just">
              <a:buFont typeface="Arial" pitchFamily="34" charset="0"/>
              <a:buChar char="•"/>
              <a:defRPr/>
            </a:pPr>
            <a:endParaRPr lang="el-GR" sz="1400" kern="0" dirty="0">
              <a:solidFill>
                <a:sysClr val="windowText" lastClr="000000"/>
              </a:solidFill>
            </a:endParaRPr>
          </a:p>
          <a:p>
            <a:pPr lvl="0" algn="just">
              <a:buFont typeface="Arial" pitchFamily="34" charset="0"/>
              <a:buChar char="•"/>
              <a:defRPr/>
            </a:pPr>
            <a:r>
              <a:rPr lang="en-US" sz="1400" kern="0" dirty="0" smtClean="0">
                <a:solidFill>
                  <a:sysClr val="windowText" lastClr="000000"/>
                </a:solidFill>
              </a:rPr>
              <a:t>KTISIS </a:t>
            </a:r>
            <a:r>
              <a:rPr lang="en-US" sz="1400" dirty="0"/>
              <a:t>(academic – institutional repository of Cyprus University of Technology) being in process to comply with </a:t>
            </a:r>
            <a:r>
              <a:rPr lang="en-US" sz="1400" b="1" dirty="0" err="1"/>
              <a:t>OpenAIRE</a:t>
            </a:r>
            <a:r>
              <a:rPr lang="en-US" sz="1400" dirty="0"/>
              <a:t>. </a:t>
            </a:r>
            <a:r>
              <a:rPr lang="en-US" sz="1400" dirty="0" smtClean="0"/>
              <a:t>- </a:t>
            </a:r>
            <a:r>
              <a:rPr lang="en-US" sz="1400" kern="0" dirty="0" smtClean="0">
                <a:solidFill>
                  <a:sysClr val="windowText" lastClr="000000"/>
                </a:solidFill>
              </a:rPr>
              <a:t>provides </a:t>
            </a:r>
            <a:r>
              <a:rPr lang="en-US" sz="1400" kern="0" dirty="0">
                <a:solidFill>
                  <a:sysClr val="windowText" lastClr="000000"/>
                </a:solidFill>
              </a:rPr>
              <a:t>its metadata through the OAI-PMH metadata harvesting protocol to the following aggregators: </a:t>
            </a:r>
            <a:r>
              <a:rPr lang="en-US" sz="1400" kern="0" dirty="0" err="1">
                <a:solidFill>
                  <a:sysClr val="windowText" lastClr="000000"/>
                </a:solidFill>
              </a:rPr>
              <a:t>OAIster</a:t>
            </a:r>
            <a:r>
              <a:rPr lang="en-US" sz="1400" kern="0" dirty="0">
                <a:solidFill>
                  <a:sysClr val="windowText" lastClr="000000"/>
                </a:solidFill>
              </a:rPr>
              <a:t>, Driver, Openarchives.gr, </a:t>
            </a:r>
            <a:r>
              <a:rPr lang="en-US" sz="1400" kern="0" dirty="0" smtClean="0">
                <a:solidFill>
                  <a:sysClr val="windowText" lastClr="000000"/>
                </a:solidFill>
              </a:rPr>
              <a:t>ROAR…</a:t>
            </a:r>
            <a:endParaRPr lang="el-GR" sz="1400" dirty="0" smtClean="0"/>
          </a:p>
          <a:p>
            <a:pPr>
              <a:buFont typeface="Arial" pitchFamily="34" charset="0"/>
              <a:buChar char="•"/>
              <a:defRPr/>
            </a:pPr>
            <a:endParaRPr lang="el-GR" sz="1400" dirty="0" smtClean="0"/>
          </a:p>
        </p:txBody>
      </p:sp>
      <p:pic>
        <p:nvPicPr>
          <p:cNvPr id="7" name="Picture 9" descr="http://www.resourcesforlife.com/wp/wp-content/uploads/2009/11/20091106fr-open-access-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376" y="6101556"/>
            <a:ext cx="10080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yprus-flag.gif"/>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6688" y="5949950"/>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82245" y="4077072"/>
            <a:ext cx="13747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9872" y="6322218"/>
            <a:ext cx="1610520" cy="504056"/>
          </a:xfrm>
          <a:prstGeom prst="rect">
            <a:avLst/>
          </a:prstGeom>
        </p:spPr>
      </p:pic>
    </p:spTree>
    <p:extLst>
      <p:ext uri="{BB962C8B-B14F-4D97-AF65-F5344CB8AC3E}">
        <p14:creationId xmlns:p14="http://schemas.microsoft.com/office/powerpoint/2010/main" val="3246133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0891"/>
          </a:xfrm>
        </p:spPr>
        <p:txBody>
          <a:bodyPr>
            <a:normAutofit fontScale="55000" lnSpcReduction="20000"/>
          </a:bodyPr>
          <a:lstStyle/>
          <a:p>
            <a:pPr algn="just">
              <a:buFont typeface="Arial" pitchFamily="34" charset="0"/>
              <a:buChar char="•"/>
              <a:defRPr/>
            </a:pPr>
            <a:r>
              <a:rPr lang="en-US" dirty="0"/>
              <a:t>In October 2011 the CUT library organized a survey in order to better understand the relationship and beliefs of the academic community about Open Access. The survey had two main </a:t>
            </a:r>
            <a:r>
              <a:rPr lang="en-US" dirty="0" smtClean="0"/>
              <a:t>goals. </a:t>
            </a:r>
            <a:r>
              <a:rPr lang="en-US" dirty="0"/>
              <a:t>The first was to examine the degree of familiarity of the academic community with Open Access. The second </a:t>
            </a:r>
            <a:r>
              <a:rPr lang="en-US" dirty="0" smtClean="0"/>
              <a:t>goal </a:t>
            </a:r>
            <a:r>
              <a:rPr lang="en-US" dirty="0"/>
              <a:t>was to define the views and difficulties faced by the academic community on the Open Access model, in order to assist the library in the promotion of Open Access.</a:t>
            </a:r>
          </a:p>
          <a:p>
            <a:pPr algn="just">
              <a:buFont typeface="Arial" pitchFamily="34" charset="0"/>
              <a:buChar char="•"/>
              <a:defRPr/>
            </a:pPr>
            <a:endParaRPr lang="en-US" dirty="0" smtClean="0"/>
          </a:p>
          <a:p>
            <a:pPr algn="just">
              <a:buFont typeface="Arial" pitchFamily="34" charset="0"/>
              <a:buChar char="•"/>
              <a:defRPr/>
            </a:pPr>
            <a:r>
              <a:rPr lang="en-US" dirty="0" smtClean="0"/>
              <a:t>In </a:t>
            </a:r>
            <a:r>
              <a:rPr lang="en-US" dirty="0"/>
              <a:t>October 2012 CUT </a:t>
            </a:r>
            <a:r>
              <a:rPr lang="en-US" dirty="0" smtClean="0"/>
              <a:t>Library participated </a:t>
            </a:r>
            <a:r>
              <a:rPr lang="en-US" dirty="0"/>
              <a:t>in OPEN ACCES WEEK 2012 and organized events to promote Open Access and Informed scientific community about open access.</a:t>
            </a:r>
          </a:p>
          <a:p>
            <a:pPr algn="just">
              <a:buFont typeface="Arial" pitchFamily="34" charset="0"/>
              <a:buChar char="•"/>
              <a:defRPr/>
            </a:pPr>
            <a:endParaRPr lang="el-GR" dirty="0"/>
          </a:p>
          <a:p>
            <a:pPr algn="just">
              <a:buFont typeface="Arial" pitchFamily="34" charset="0"/>
              <a:buChar char="•"/>
              <a:defRPr/>
            </a:pPr>
            <a:r>
              <a:rPr lang="en-US" dirty="0"/>
              <a:t>In </a:t>
            </a:r>
            <a:r>
              <a:rPr lang="en-US" dirty="0" smtClean="0"/>
              <a:t>2012 </a:t>
            </a:r>
            <a:r>
              <a:rPr lang="en-US" dirty="0"/>
              <a:t>CUT  library developed </a:t>
            </a:r>
            <a:r>
              <a:rPr lang="en-US" dirty="0" smtClean="0"/>
              <a:t>management </a:t>
            </a:r>
            <a:r>
              <a:rPr lang="en-US" dirty="0"/>
              <a:t>policies approved </a:t>
            </a:r>
            <a:r>
              <a:rPr lang="en-US" dirty="0" smtClean="0"/>
              <a:t>on October 2012 by </a:t>
            </a:r>
            <a:r>
              <a:rPr lang="en-US" dirty="0"/>
              <a:t>the Academic senate for the undergraduate, postgraduate theses and the publications of the academic staff. </a:t>
            </a:r>
          </a:p>
          <a:p>
            <a:pPr algn="just">
              <a:buFont typeface="Arial" pitchFamily="34" charset="0"/>
              <a:buChar char="•"/>
              <a:defRPr/>
            </a:pPr>
            <a:endParaRPr lang="el-GR" dirty="0"/>
          </a:p>
          <a:p>
            <a:pPr algn="just">
              <a:buFont typeface="Arial" pitchFamily="34" charset="0"/>
              <a:buChar char="•"/>
              <a:defRPr/>
            </a:pPr>
            <a:r>
              <a:rPr lang="en-US" dirty="0"/>
              <a:t>In 2012 CUT library developed a guideline for the preparation of the electronic version of a thesis or dissertation (</a:t>
            </a:r>
            <a:r>
              <a:rPr lang="en-US" dirty="0" smtClean="0"/>
              <a:t>ETDs) </a:t>
            </a:r>
            <a:r>
              <a:rPr lang="en-US" dirty="0"/>
              <a:t>that has to be submitted together with the printed copies also approved </a:t>
            </a:r>
            <a:r>
              <a:rPr lang="en-US" dirty="0" smtClean="0"/>
              <a:t>on October 2012 by  </a:t>
            </a:r>
            <a:r>
              <a:rPr lang="en-US" dirty="0"/>
              <a:t>the Academic Senate</a:t>
            </a:r>
            <a:r>
              <a:rPr lang="en-US" dirty="0" smtClean="0"/>
              <a:t>.</a:t>
            </a:r>
          </a:p>
          <a:p>
            <a:pPr algn="just">
              <a:buFont typeface="Arial" pitchFamily="34" charset="0"/>
              <a:buChar char="•"/>
              <a:defRPr/>
            </a:pPr>
            <a:endParaRPr lang="el-GR" dirty="0"/>
          </a:p>
          <a:p>
            <a:endParaRPr lang="en-US" dirty="0" smtClean="0"/>
          </a:p>
          <a:p>
            <a:r>
              <a:rPr lang="en-US" sz="2800" b="1" dirty="0"/>
              <a:t>VOA3R</a:t>
            </a:r>
            <a:r>
              <a:rPr lang="en-US" sz="2800" dirty="0"/>
              <a:t>  </a:t>
            </a:r>
            <a:r>
              <a:rPr lang="en-US" sz="2400" dirty="0"/>
              <a:t>(</a:t>
            </a:r>
            <a:r>
              <a:rPr lang="en-US" sz="2400" b="1" u="sng" dirty="0"/>
              <a:t>V</a:t>
            </a:r>
            <a:r>
              <a:rPr lang="en-US" sz="2400" b="1" dirty="0"/>
              <a:t>irtual </a:t>
            </a:r>
            <a:r>
              <a:rPr lang="en-US" sz="2400" b="1" u="sng" dirty="0"/>
              <a:t>O</a:t>
            </a:r>
            <a:r>
              <a:rPr lang="en-US" sz="2400" b="1" dirty="0"/>
              <a:t>pen </a:t>
            </a:r>
            <a:r>
              <a:rPr lang="en-US" sz="2400" b="1" u="sng" dirty="0"/>
              <a:t>A</a:t>
            </a:r>
            <a:r>
              <a:rPr lang="en-US" sz="2400" b="1" dirty="0"/>
              <a:t>ccess </a:t>
            </a:r>
            <a:r>
              <a:rPr lang="en-US" sz="2400" b="1" u="sng" dirty="0"/>
              <a:t>A</a:t>
            </a:r>
            <a:r>
              <a:rPr lang="en-US" sz="2400" b="1" dirty="0"/>
              <a:t>griculture &amp; </a:t>
            </a:r>
            <a:r>
              <a:rPr lang="en-US" sz="2400" b="1" u="sng" dirty="0"/>
              <a:t>A</a:t>
            </a:r>
            <a:r>
              <a:rPr lang="en-US" sz="2400" b="1" dirty="0"/>
              <a:t>quaculture </a:t>
            </a:r>
            <a:r>
              <a:rPr lang="en-US" sz="2400" b="1" u="sng" dirty="0"/>
              <a:t>R</a:t>
            </a:r>
            <a:r>
              <a:rPr lang="en-US" sz="2400" b="1" dirty="0"/>
              <a:t>epository): </a:t>
            </a:r>
            <a:r>
              <a:rPr lang="en-US" sz="2800" dirty="0"/>
              <a:t>Sharing Scientific and Scholarly Research related to Agriculture, Food, and Environment. Represented by Agricultural Research Institute – Cyprus</a:t>
            </a:r>
          </a:p>
          <a:p>
            <a:endParaRPr lang="el-GR" dirty="0"/>
          </a:p>
        </p:txBody>
      </p:sp>
      <p:sp>
        <p:nvSpPr>
          <p:cNvPr id="3" name="Title 2"/>
          <p:cNvSpPr>
            <a:spLocks noGrp="1"/>
          </p:cNvSpPr>
          <p:nvPr>
            <p:ph type="title"/>
          </p:nvPr>
        </p:nvSpPr>
        <p:spPr/>
        <p:txBody>
          <a:bodyPr>
            <a:normAutofit fontScale="90000"/>
          </a:bodyPr>
          <a:lstStyle/>
          <a:p>
            <a:r>
              <a:rPr lang="en-US" dirty="0"/>
              <a:t>Cyprus OA activities</a:t>
            </a:r>
            <a:br>
              <a:rPr lang="en-US" dirty="0"/>
            </a:br>
            <a:r>
              <a:rPr lang="en-US" dirty="0" smtClean="0"/>
              <a:t>CUT</a:t>
            </a:r>
            <a:endParaRPr lang="el-GR" dirty="0"/>
          </a:p>
        </p:txBody>
      </p:sp>
      <p:pic>
        <p:nvPicPr>
          <p:cNvPr id="4" name="Picture 3" descr="cyprus-flag.gif"/>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6688" y="5949950"/>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http://www.resourcesforlife.com/wp/wp-content/uploads/2009/11/20091106fr-open-acces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376" y="6101556"/>
            <a:ext cx="10080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ttp://ieru.org/voa3r/templates/siteground-j15-2/logo/voa3r.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581" y="5157192"/>
            <a:ext cx="10826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9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i="1" dirty="0" smtClean="0"/>
              <a:t>Madrid/Brussels</a:t>
            </a:r>
            <a:r>
              <a:rPr lang="en-US" sz="2800" i="1" dirty="0"/>
              <a:t>, 9 July 2012 </a:t>
            </a:r>
            <a:r>
              <a:rPr lang="en-US" sz="2800" dirty="0"/>
              <a:t>- The Cypriot Presidency of the Council of the European Union (EU) has decided to accept the challenge of reaching an agreement on the revision of the EU access to documents Regulation </a:t>
            </a:r>
            <a:r>
              <a:rPr lang="en-US" sz="2800" i="1" dirty="0"/>
              <a:t>(Regulation 1049/2001).</a:t>
            </a:r>
          </a:p>
          <a:p>
            <a:endParaRPr lang="en-US" sz="2800" i="1" dirty="0">
              <a:solidFill>
                <a:schemeClr val="accent1"/>
              </a:solidFill>
            </a:endParaRPr>
          </a:p>
          <a:p>
            <a:r>
              <a:rPr lang="en-US" sz="2800" dirty="0"/>
              <a:t>Cyprus has not yet officially adopted any OA policies or mandates. Some of the Universities organize presentations or conferences for Open Access publishing in order to familiarize the scientific community with the benefits and advantages of Open Access. Mainly the national Universities host those events aiming to spread the idea of Open Access widely. </a:t>
            </a:r>
          </a:p>
          <a:p>
            <a:endParaRPr lang="de-DE" sz="2800" dirty="0">
              <a:solidFill>
                <a:schemeClr val="accent1"/>
              </a:solidFill>
            </a:endParaRPr>
          </a:p>
          <a:p>
            <a:endParaRPr lang="el-GR" dirty="0"/>
          </a:p>
        </p:txBody>
      </p:sp>
      <p:sp>
        <p:nvSpPr>
          <p:cNvPr id="3" name="Title 2"/>
          <p:cNvSpPr>
            <a:spLocks noGrp="1"/>
          </p:cNvSpPr>
          <p:nvPr>
            <p:ph type="title"/>
          </p:nvPr>
        </p:nvSpPr>
        <p:spPr/>
        <p:txBody>
          <a:bodyPr>
            <a:normAutofit fontScale="90000"/>
          </a:bodyPr>
          <a:lstStyle/>
          <a:p>
            <a:r>
              <a:rPr lang="de-DE" sz="4400" dirty="0">
                <a:solidFill>
                  <a:schemeClr val="accent1"/>
                </a:solidFill>
              </a:rPr>
              <a:t>OA Policy</a:t>
            </a:r>
            <a:br>
              <a:rPr lang="de-DE" sz="4400" dirty="0">
                <a:solidFill>
                  <a:schemeClr val="accent1"/>
                </a:solidFill>
              </a:rPr>
            </a:br>
            <a:endParaRPr lang="el-GR" dirty="0"/>
          </a:p>
        </p:txBody>
      </p:sp>
      <p:pic>
        <p:nvPicPr>
          <p:cNvPr id="4" name="Picture 2" descr="cy_2012_eu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8325" y="2251318"/>
            <a:ext cx="10668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http://www.resourcesforlife.com/wp/wp-content/uploads/2009/11/20091106fr-open-acces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1093" y="3645024"/>
            <a:ext cx="100806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yprus-flag.gif"/>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6688" y="5949950"/>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http://www.resourcesforlife.com/wp/wp-content/uploads/2009/11/20091106fr-open-acces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376" y="6101556"/>
            <a:ext cx="10080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682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1560" y="404664"/>
            <a:ext cx="8229600" cy="936625"/>
          </a:xfrm>
        </p:spPr>
        <p:txBody>
          <a:bodyPr>
            <a:normAutofit fontScale="90000"/>
          </a:bodyPr>
          <a:lstStyle/>
          <a:p>
            <a:pPr eaLnBrk="1" hangingPunct="1"/>
            <a:r>
              <a:rPr lang="en-US" dirty="0" smtClean="0"/>
              <a:t>CUT survey for OA organized in 2011 </a:t>
            </a:r>
            <a:endParaRPr lang="el-GR" dirty="0" smtClean="0"/>
          </a:p>
        </p:txBody>
      </p:sp>
      <p:sp>
        <p:nvSpPr>
          <p:cNvPr id="23554" name="Content Placeholder 2"/>
          <p:cNvSpPr>
            <a:spLocks noGrp="1"/>
          </p:cNvSpPr>
          <p:nvPr>
            <p:ph idx="1"/>
          </p:nvPr>
        </p:nvSpPr>
        <p:spPr>
          <a:xfrm>
            <a:off x="457200" y="1600200"/>
            <a:ext cx="8229600" cy="4708525"/>
          </a:xfrm>
        </p:spPr>
        <p:txBody>
          <a:bodyPr/>
          <a:lstStyle/>
          <a:p>
            <a:pPr eaLnBrk="1" hangingPunct="1"/>
            <a:r>
              <a:rPr lang="en-US" dirty="0" smtClean="0"/>
              <a:t>Examine the degree of familiarity of the academic community and with Open Access</a:t>
            </a:r>
          </a:p>
          <a:p>
            <a:pPr eaLnBrk="1" hangingPunct="1"/>
            <a:r>
              <a:rPr lang="en-US" dirty="0" smtClean="0"/>
              <a:t>The views and difficulties faced by the academic community with the Open Access publishing model</a:t>
            </a:r>
          </a:p>
          <a:p>
            <a:pPr eaLnBrk="1" hangingPunct="1"/>
            <a:r>
              <a:rPr lang="en-US" dirty="0" smtClean="0"/>
              <a:t>Where and under which conditions the members of the academic community prefer to publish </a:t>
            </a:r>
            <a:endParaRPr lang="el-GR"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5445224"/>
            <a:ext cx="2036838" cy="1165867"/>
          </a:xfrm>
          <a:prstGeom prst="rect">
            <a:avLst/>
          </a:prstGeom>
        </p:spPr>
      </p:pic>
    </p:spTree>
    <p:extLst>
      <p:ext uri="{BB962C8B-B14F-4D97-AF65-F5344CB8AC3E}">
        <p14:creationId xmlns:p14="http://schemas.microsoft.com/office/powerpoint/2010/main" val="1769695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44450"/>
            <a:ext cx="8229600" cy="863600"/>
          </a:xfrm>
        </p:spPr>
        <p:txBody>
          <a:bodyPr/>
          <a:lstStyle/>
          <a:p>
            <a:pPr eaLnBrk="1" hangingPunct="1"/>
            <a:r>
              <a:rPr lang="en-US" dirty="0" smtClean="0"/>
              <a:t>Summary of Results </a:t>
            </a:r>
            <a:endParaRPr lang="el-GR" dirty="0" smtClean="0"/>
          </a:p>
        </p:txBody>
      </p:sp>
      <p:sp>
        <p:nvSpPr>
          <p:cNvPr id="2" name="Content Placeholder 1"/>
          <p:cNvSpPr>
            <a:spLocks noGrp="1"/>
          </p:cNvSpPr>
          <p:nvPr>
            <p:ph idx="1"/>
          </p:nvPr>
        </p:nvSpPr>
        <p:spPr>
          <a:xfrm>
            <a:off x="467544" y="1268760"/>
            <a:ext cx="8229600" cy="4525963"/>
          </a:xfrm>
        </p:spPr>
        <p:txBody>
          <a:bodyPr>
            <a:normAutofit fontScale="85000" lnSpcReduction="20000"/>
          </a:bodyPr>
          <a:lstStyle/>
          <a:p>
            <a:endParaRPr lang="el-GR" dirty="0"/>
          </a:p>
          <a:p>
            <a:r>
              <a:rPr lang="en-US" dirty="0" smtClean="0"/>
              <a:t>72 % They don’t know </a:t>
            </a:r>
            <a:r>
              <a:rPr lang="en-US" dirty="0" err="1" smtClean="0"/>
              <a:t>Ktisis</a:t>
            </a:r>
            <a:r>
              <a:rPr lang="en-US" dirty="0" smtClean="0"/>
              <a:t> (Cyprus University of Technology  Institutional Repository)</a:t>
            </a:r>
          </a:p>
          <a:p>
            <a:r>
              <a:rPr lang="en-US" dirty="0" smtClean="0"/>
              <a:t>68% They  know Open Access and  84% of them are aware of Open Access scientific journals in their field</a:t>
            </a:r>
          </a:p>
          <a:p>
            <a:r>
              <a:rPr lang="en-US" dirty="0" smtClean="0"/>
              <a:t>68% choose to publish in commercials publishers</a:t>
            </a:r>
          </a:p>
          <a:p>
            <a:r>
              <a:rPr lang="en-US" dirty="0"/>
              <a:t>77% </a:t>
            </a:r>
            <a:r>
              <a:rPr lang="en-US" dirty="0" smtClean="0"/>
              <a:t>believe that articles </a:t>
            </a:r>
            <a:r>
              <a:rPr lang="en-US" dirty="0"/>
              <a:t>published in commercial journals has higher impact </a:t>
            </a:r>
            <a:r>
              <a:rPr lang="en-US" dirty="0" smtClean="0"/>
              <a:t>factor</a:t>
            </a:r>
          </a:p>
          <a:p>
            <a:r>
              <a:rPr lang="en-US" dirty="0" smtClean="0"/>
              <a:t>87</a:t>
            </a:r>
            <a:r>
              <a:rPr lang="en-US" dirty="0"/>
              <a:t>% </a:t>
            </a:r>
            <a:r>
              <a:rPr lang="en-US" dirty="0" smtClean="0"/>
              <a:t>are </a:t>
            </a:r>
            <a:r>
              <a:rPr lang="en-US" dirty="0"/>
              <a:t>not negotiating the terms and conditions with the </a:t>
            </a:r>
            <a:r>
              <a:rPr lang="en-US" dirty="0" smtClean="0"/>
              <a:t>publishers</a:t>
            </a:r>
            <a:endParaRPr lang="el-GR" dirty="0"/>
          </a:p>
          <a:p>
            <a:r>
              <a:rPr lang="en-US" dirty="0"/>
              <a:t>89% would like the university to develop an author addendum policy</a:t>
            </a:r>
          </a:p>
          <a:p>
            <a:pPr marL="109728" indent="0">
              <a:buNone/>
            </a:pPr>
            <a:r>
              <a:rPr lang="en-US" dirty="0" smtClean="0"/>
              <a:t> </a:t>
            </a:r>
            <a:endParaRPr lang="el-GR" dirty="0"/>
          </a:p>
          <a:p>
            <a:endParaRPr lang="en-US" dirty="0" smtClean="0"/>
          </a:p>
          <a:p>
            <a:endParaRPr lang="el-GR"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8264" y="5373216"/>
            <a:ext cx="2036838" cy="1165867"/>
          </a:xfrm>
          <a:prstGeom prst="rect">
            <a:avLst/>
          </a:prstGeom>
        </p:spPr>
      </p:pic>
    </p:spTree>
    <p:extLst>
      <p:ext uri="{BB962C8B-B14F-4D97-AF65-F5344CB8AC3E}">
        <p14:creationId xmlns:p14="http://schemas.microsoft.com/office/powerpoint/2010/main" val="2518937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48800047"/>
              </p:ext>
            </p:extLst>
          </p:nvPr>
        </p:nvGraphicFramePr>
        <p:xfrm>
          <a:off x="899592" y="2217138"/>
          <a:ext cx="7653536" cy="1854200"/>
        </p:xfrm>
        <a:graphic>
          <a:graphicData uri="http://schemas.openxmlformats.org/drawingml/2006/table">
            <a:tbl>
              <a:tblPr firstRow="1" bandRow="1">
                <a:tableStyleId>{5C22544A-7EE6-4342-B048-85BDC9FD1C3A}</a:tableStyleId>
              </a:tblPr>
              <a:tblGrid>
                <a:gridCol w="6696744"/>
                <a:gridCol w="956792"/>
              </a:tblGrid>
              <a:tr h="370840">
                <a:tc>
                  <a:txBody>
                    <a:bodyPr/>
                    <a:lstStyle/>
                    <a:p>
                      <a:pPr algn="l" fontAlgn="b"/>
                      <a:r>
                        <a:rPr lang="fr-FR" sz="1800" b="0" i="0" u="none" strike="noStrike" dirty="0">
                          <a:effectLst/>
                          <a:latin typeface="Arial"/>
                        </a:rPr>
                        <a:t>Publications </a:t>
                      </a:r>
                      <a:r>
                        <a:rPr lang="fr-FR" sz="1800" b="0" i="0" u="none" strike="noStrike" dirty="0" err="1" smtClean="0">
                          <a:effectLst/>
                          <a:latin typeface="Arial"/>
                        </a:rPr>
                        <a:t>included</a:t>
                      </a:r>
                      <a:r>
                        <a:rPr lang="fr-FR" sz="1800" b="0" i="0" u="none" strike="noStrike" dirty="0" smtClean="0">
                          <a:effectLst/>
                          <a:latin typeface="Arial"/>
                        </a:rPr>
                        <a:t> </a:t>
                      </a:r>
                      <a:r>
                        <a:rPr lang="fr-FR" sz="1800" b="0" i="0" u="none" strike="noStrike" dirty="0">
                          <a:effectLst/>
                          <a:latin typeface="Arial"/>
                        </a:rPr>
                        <a:t>in KTISIS</a:t>
                      </a:r>
                    </a:p>
                  </a:txBody>
                  <a:tcPr marL="9525" marR="9525" marT="9525" marB="0" anchor="b"/>
                </a:tc>
                <a:tc>
                  <a:txBody>
                    <a:bodyPr/>
                    <a:lstStyle/>
                    <a:p>
                      <a:pPr algn="r" fontAlgn="b"/>
                      <a:r>
                        <a:rPr lang="el-GR" sz="1600" b="0" i="0" u="none" strike="noStrike" dirty="0">
                          <a:effectLst/>
                          <a:latin typeface="Arial"/>
                        </a:rPr>
                        <a:t>384</a:t>
                      </a:r>
                    </a:p>
                  </a:txBody>
                  <a:tcPr marL="9525" marR="9525" marT="9525" marB="0" anchor="b"/>
                </a:tc>
              </a:tr>
              <a:tr h="370840">
                <a:tc>
                  <a:txBody>
                    <a:bodyPr/>
                    <a:lstStyle/>
                    <a:p>
                      <a:pPr algn="l" fontAlgn="b"/>
                      <a:r>
                        <a:rPr lang="fr-FR" sz="1800" b="0" i="0" u="none" strike="noStrike" dirty="0">
                          <a:effectLst/>
                          <a:latin typeface="Arial"/>
                        </a:rPr>
                        <a:t>Open </a:t>
                      </a:r>
                      <a:r>
                        <a:rPr lang="fr-FR" sz="1800" b="0" i="0" u="none" strike="noStrike" dirty="0" smtClean="0">
                          <a:effectLst/>
                          <a:latin typeface="Arial"/>
                        </a:rPr>
                        <a:t>Access publications </a:t>
                      </a:r>
                      <a:endParaRPr lang="fr-FR" sz="1800" b="0" i="0" u="none" strike="noStrike" dirty="0">
                        <a:effectLst/>
                        <a:latin typeface="Arial"/>
                      </a:endParaRPr>
                    </a:p>
                  </a:txBody>
                  <a:tcPr marL="9525" marR="9525" marT="9525" marB="0" anchor="b"/>
                </a:tc>
                <a:tc>
                  <a:txBody>
                    <a:bodyPr/>
                    <a:lstStyle/>
                    <a:p>
                      <a:pPr algn="r" fontAlgn="b"/>
                      <a:r>
                        <a:rPr lang="el-GR" sz="1600" b="0" i="0" u="none" strike="noStrike" dirty="0">
                          <a:effectLst/>
                          <a:latin typeface="Arial"/>
                        </a:rPr>
                        <a:t>25</a:t>
                      </a:r>
                    </a:p>
                  </a:txBody>
                  <a:tcPr marL="9525" marR="9525" marT="9525" marB="0" anchor="b"/>
                </a:tc>
              </a:tr>
              <a:tr h="370840">
                <a:tc>
                  <a:txBody>
                    <a:bodyPr/>
                    <a:lstStyle/>
                    <a:p>
                      <a:pPr algn="l" fontAlgn="b"/>
                      <a:r>
                        <a:rPr lang="en-US" sz="1800" b="0" i="0" u="none" strike="noStrike" dirty="0">
                          <a:effectLst/>
                          <a:latin typeface="Arial"/>
                        </a:rPr>
                        <a:t>% of </a:t>
                      </a:r>
                      <a:r>
                        <a:rPr lang="en-US" sz="1800" b="0" i="0" u="none" strike="noStrike" dirty="0" smtClean="0">
                          <a:effectLst/>
                          <a:latin typeface="Arial"/>
                        </a:rPr>
                        <a:t>publications </a:t>
                      </a:r>
                      <a:r>
                        <a:rPr lang="en-US" sz="1800" b="0" i="0" u="none" strike="noStrike" dirty="0">
                          <a:effectLst/>
                          <a:latin typeface="Arial"/>
                        </a:rPr>
                        <a:t>in Open Access</a:t>
                      </a:r>
                    </a:p>
                  </a:txBody>
                  <a:tcPr marL="9525" marR="9525" marT="9525" marB="0" anchor="b"/>
                </a:tc>
                <a:tc>
                  <a:txBody>
                    <a:bodyPr/>
                    <a:lstStyle/>
                    <a:p>
                      <a:pPr algn="r" fontAlgn="b"/>
                      <a:r>
                        <a:rPr lang="el-GR" sz="1600" b="0" i="0" u="none" strike="noStrike" dirty="0">
                          <a:effectLst/>
                          <a:latin typeface="Arial"/>
                        </a:rPr>
                        <a:t>6,51%</a:t>
                      </a:r>
                    </a:p>
                  </a:txBody>
                  <a:tcPr marL="9525" marR="9525" marT="9525" marB="0" anchor="b"/>
                </a:tc>
              </a:tr>
              <a:tr h="370840">
                <a:tc>
                  <a:txBody>
                    <a:bodyPr/>
                    <a:lstStyle/>
                    <a:p>
                      <a:pPr algn="l" fontAlgn="b"/>
                      <a:r>
                        <a:rPr lang="en-US" sz="1800" b="0" i="0" u="none" strike="noStrike" dirty="0">
                          <a:effectLst/>
                          <a:latin typeface="Arial"/>
                        </a:rPr>
                        <a:t>Total number of </a:t>
                      </a:r>
                      <a:r>
                        <a:rPr lang="en-US" sz="1800" b="0" i="0" u="none" strike="noStrike" dirty="0" smtClean="0">
                          <a:effectLst/>
                          <a:latin typeface="Arial"/>
                        </a:rPr>
                        <a:t>publications </a:t>
                      </a:r>
                      <a:r>
                        <a:rPr lang="en-US" sz="1800" b="0" i="0" u="none" strike="noStrike" dirty="0">
                          <a:effectLst/>
                          <a:latin typeface="Arial"/>
                        </a:rPr>
                        <a:t>in WOS and Scopus</a:t>
                      </a:r>
                    </a:p>
                  </a:txBody>
                  <a:tcPr marL="9525" marR="9525" marT="9525" marB="0" anchor="b"/>
                </a:tc>
                <a:tc>
                  <a:txBody>
                    <a:bodyPr/>
                    <a:lstStyle/>
                    <a:p>
                      <a:pPr algn="r" fontAlgn="b"/>
                      <a:r>
                        <a:rPr lang="el-GR" sz="1600" b="0" i="0" u="none" strike="noStrike" dirty="0">
                          <a:effectLst/>
                          <a:latin typeface="Arial"/>
                        </a:rPr>
                        <a:t>952</a:t>
                      </a:r>
                    </a:p>
                  </a:txBody>
                  <a:tcPr marL="9525" marR="9525" marT="9525" marB="0" anchor="b"/>
                </a:tc>
              </a:tr>
              <a:tr h="370840">
                <a:tc>
                  <a:txBody>
                    <a:bodyPr/>
                    <a:lstStyle/>
                    <a:p>
                      <a:pPr algn="l" fontAlgn="b"/>
                      <a:r>
                        <a:rPr lang="fr-FR" sz="1800" b="0" i="0" u="none" strike="noStrike" dirty="0">
                          <a:effectLst/>
                          <a:latin typeface="Arial"/>
                        </a:rPr>
                        <a:t>% of </a:t>
                      </a:r>
                      <a:r>
                        <a:rPr lang="fr-FR" sz="1800" b="0" i="0" u="none" strike="noStrike" dirty="0" smtClean="0">
                          <a:effectLst/>
                          <a:latin typeface="Arial"/>
                        </a:rPr>
                        <a:t>publications </a:t>
                      </a:r>
                      <a:r>
                        <a:rPr lang="fr-FR" sz="1800" b="0" i="0" u="none" strike="noStrike" dirty="0">
                          <a:effectLst/>
                          <a:latin typeface="Arial"/>
                        </a:rPr>
                        <a:t>in KTISIS</a:t>
                      </a:r>
                    </a:p>
                  </a:txBody>
                  <a:tcPr marL="9525" marR="9525" marT="9525" marB="0" anchor="b"/>
                </a:tc>
                <a:tc>
                  <a:txBody>
                    <a:bodyPr/>
                    <a:lstStyle/>
                    <a:p>
                      <a:pPr algn="r" fontAlgn="b"/>
                      <a:r>
                        <a:rPr lang="el-GR" sz="1600" b="0" i="0" u="none" strike="noStrike" dirty="0">
                          <a:effectLst/>
                          <a:latin typeface="Arial"/>
                        </a:rPr>
                        <a:t>40,34%</a:t>
                      </a:r>
                    </a:p>
                  </a:txBody>
                  <a:tcPr marL="9525" marR="9525" marT="9525" marB="0" anchor="b"/>
                </a:tc>
              </a:tr>
            </a:tbl>
          </a:graphicData>
        </a:graphic>
      </p:graphicFrame>
      <p:sp>
        <p:nvSpPr>
          <p:cNvPr id="3" name="Title 2"/>
          <p:cNvSpPr>
            <a:spLocks noGrp="1"/>
          </p:cNvSpPr>
          <p:nvPr>
            <p:ph type="title"/>
          </p:nvPr>
        </p:nvSpPr>
        <p:spPr/>
        <p:txBody>
          <a:bodyPr>
            <a:normAutofit fontScale="90000"/>
          </a:bodyPr>
          <a:lstStyle/>
          <a:p>
            <a:r>
              <a:rPr lang="en-US" dirty="0" smtClean="0"/>
              <a:t>The impact of open access in CUT</a:t>
            </a:r>
            <a:endParaRPr lang="el-GR"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1268760"/>
            <a:ext cx="2070669" cy="648072"/>
          </a:xfrm>
          <a:prstGeom prst="rect">
            <a:avLst/>
          </a:prstGeom>
        </p:spPr>
      </p:pic>
      <p:sp>
        <p:nvSpPr>
          <p:cNvPr id="7" name="TextBox 6"/>
          <p:cNvSpPr txBox="1"/>
          <p:nvPr/>
        </p:nvSpPr>
        <p:spPr>
          <a:xfrm>
            <a:off x="3203848" y="5765379"/>
            <a:ext cx="4248472" cy="215444"/>
          </a:xfrm>
          <a:prstGeom prst="rect">
            <a:avLst/>
          </a:prstGeom>
          <a:noFill/>
        </p:spPr>
        <p:txBody>
          <a:bodyPr wrap="square" rtlCol="0">
            <a:spAutoFit/>
          </a:bodyPr>
          <a:lstStyle/>
          <a:p>
            <a:r>
              <a:rPr lang="en-US" sz="800" dirty="0" smtClean="0"/>
              <a:t>Source KTISIS, WOS &amp; Scopus 1/12/2012</a:t>
            </a:r>
            <a:endParaRPr lang="el-GR" sz="8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264" y="5373216"/>
            <a:ext cx="2036838" cy="1165867"/>
          </a:xfrm>
          <a:prstGeom prst="rect">
            <a:avLst/>
          </a:prstGeom>
        </p:spPr>
      </p:pic>
    </p:spTree>
    <p:extLst>
      <p:ext uri="{BB962C8B-B14F-4D97-AF65-F5344CB8AC3E}">
        <p14:creationId xmlns:p14="http://schemas.microsoft.com/office/powerpoint/2010/main" val="228175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Font typeface="Wingdings" pitchFamily="2" charset="2"/>
              <a:buChar char="Ø"/>
            </a:pPr>
            <a:r>
              <a:rPr lang="en-US" sz="2800" dirty="0"/>
              <a:t>Development of a policy about Open Access and a central institutional fund for the payment of article processing charges for open access publication.</a:t>
            </a:r>
          </a:p>
          <a:p>
            <a:endParaRPr lang="el-GR" sz="2800" dirty="0"/>
          </a:p>
          <a:p>
            <a:pPr>
              <a:buFont typeface="Wingdings" pitchFamily="2" charset="2"/>
              <a:buChar char="Ø"/>
            </a:pPr>
            <a:r>
              <a:rPr lang="en-US" sz="2800" dirty="0"/>
              <a:t>Promote open access to the local research community and inform them permanently about the higher impact factor open access journals in their fields.</a:t>
            </a:r>
            <a:endParaRPr lang="el-GR" sz="2800" dirty="0"/>
          </a:p>
          <a:p>
            <a:endParaRPr lang="el-GR" sz="2800" dirty="0"/>
          </a:p>
          <a:p>
            <a:pPr>
              <a:buFont typeface="Wingdings" pitchFamily="2" charset="2"/>
              <a:buChar char="Ø"/>
            </a:pPr>
            <a:r>
              <a:rPr lang="en-US" sz="2800" dirty="0"/>
              <a:t>Awareness that </a:t>
            </a:r>
            <a:r>
              <a:rPr lang="el-GR" sz="2800" dirty="0" err="1"/>
              <a:t>Open</a:t>
            </a:r>
            <a:r>
              <a:rPr lang="el-GR" sz="2800" dirty="0"/>
              <a:t> </a:t>
            </a:r>
            <a:r>
              <a:rPr lang="el-GR" sz="2800" dirty="0" err="1"/>
              <a:t>access</a:t>
            </a:r>
            <a:r>
              <a:rPr lang="el-GR" sz="2800" dirty="0"/>
              <a:t> </a:t>
            </a:r>
            <a:r>
              <a:rPr lang="el-GR" sz="2800" dirty="0" err="1"/>
              <a:t>for</a:t>
            </a:r>
            <a:r>
              <a:rPr lang="el-GR" sz="2800" dirty="0"/>
              <a:t> a </a:t>
            </a:r>
            <a:r>
              <a:rPr lang="el-GR" sz="2800" dirty="0" err="1"/>
              <a:t>small</a:t>
            </a:r>
            <a:r>
              <a:rPr lang="el-GR" sz="2800" dirty="0"/>
              <a:t> </a:t>
            </a:r>
            <a:r>
              <a:rPr lang="el-GR" sz="2800" dirty="0" err="1"/>
              <a:t>country</a:t>
            </a:r>
            <a:r>
              <a:rPr lang="el-GR" sz="2800" dirty="0"/>
              <a:t> </a:t>
            </a:r>
            <a:r>
              <a:rPr lang="el-GR" sz="2800" dirty="0" err="1"/>
              <a:t>like</a:t>
            </a:r>
            <a:r>
              <a:rPr lang="el-GR" sz="2800" dirty="0"/>
              <a:t> </a:t>
            </a:r>
            <a:r>
              <a:rPr lang="el-GR" sz="2800" dirty="0" err="1"/>
              <a:t>Cyprus</a:t>
            </a:r>
            <a:r>
              <a:rPr lang="el-GR" sz="2800" dirty="0"/>
              <a:t> </a:t>
            </a:r>
            <a:r>
              <a:rPr lang="el-GR" sz="2800" dirty="0" err="1"/>
              <a:t>has</a:t>
            </a:r>
            <a:r>
              <a:rPr lang="el-GR" sz="2800" dirty="0"/>
              <a:t> a </a:t>
            </a:r>
            <a:r>
              <a:rPr lang="el-GR" sz="2800" dirty="0" err="1"/>
              <a:t>bigger</a:t>
            </a:r>
            <a:r>
              <a:rPr lang="el-GR" sz="2800" dirty="0"/>
              <a:t> </a:t>
            </a:r>
            <a:r>
              <a:rPr lang="el-GR" sz="2800" dirty="0" err="1"/>
              <a:t>marginal</a:t>
            </a:r>
            <a:r>
              <a:rPr lang="el-GR" sz="2800" dirty="0"/>
              <a:t> </a:t>
            </a:r>
            <a:r>
              <a:rPr lang="el-GR" sz="2800" dirty="0" err="1"/>
              <a:t>value</a:t>
            </a:r>
            <a:r>
              <a:rPr lang="el-GR" sz="2800" dirty="0"/>
              <a:t> </a:t>
            </a:r>
            <a:r>
              <a:rPr lang="el-GR" sz="2800" dirty="0" err="1"/>
              <a:t>than</a:t>
            </a:r>
            <a:r>
              <a:rPr lang="el-GR" sz="2800" dirty="0"/>
              <a:t> </a:t>
            </a:r>
            <a:r>
              <a:rPr lang="el-GR" sz="2800" dirty="0" err="1"/>
              <a:t>other</a:t>
            </a:r>
            <a:r>
              <a:rPr lang="el-GR" sz="2800" dirty="0"/>
              <a:t> </a:t>
            </a:r>
            <a:r>
              <a:rPr lang="el-GR" sz="2800" dirty="0" err="1"/>
              <a:t>countries</a:t>
            </a:r>
            <a:r>
              <a:rPr lang="el-GR" sz="2800" dirty="0"/>
              <a:t> </a:t>
            </a:r>
            <a:r>
              <a:rPr lang="el-GR" sz="2800" dirty="0" err="1"/>
              <a:t>of</a:t>
            </a:r>
            <a:r>
              <a:rPr lang="el-GR" sz="2800" dirty="0"/>
              <a:t> </a:t>
            </a:r>
            <a:r>
              <a:rPr lang="el-GR" sz="2800" dirty="0" err="1"/>
              <a:t>the</a:t>
            </a:r>
            <a:r>
              <a:rPr lang="el-GR" sz="2800" dirty="0"/>
              <a:t> E.U</a:t>
            </a:r>
            <a:endParaRPr lang="el-GR" dirty="0"/>
          </a:p>
        </p:txBody>
      </p:sp>
      <p:sp>
        <p:nvSpPr>
          <p:cNvPr id="3" name="Title 2"/>
          <p:cNvSpPr>
            <a:spLocks noGrp="1"/>
          </p:cNvSpPr>
          <p:nvPr>
            <p:ph type="title"/>
          </p:nvPr>
        </p:nvSpPr>
        <p:spPr/>
        <p:txBody>
          <a:bodyPr>
            <a:noAutofit/>
          </a:bodyPr>
          <a:lstStyle/>
          <a:p>
            <a:r>
              <a:rPr lang="de-DE" sz="3200" dirty="0" smtClean="0">
                <a:solidFill>
                  <a:schemeClr val="accent1"/>
                </a:solidFill>
              </a:rPr>
              <a:t/>
            </a:r>
            <a:br>
              <a:rPr lang="de-DE" sz="3200" dirty="0" smtClean="0">
                <a:solidFill>
                  <a:schemeClr val="accent1"/>
                </a:solidFill>
              </a:rPr>
            </a:br>
            <a:r>
              <a:rPr lang="de-DE" sz="3200" dirty="0" smtClean="0">
                <a:solidFill>
                  <a:schemeClr val="accent1"/>
                </a:solidFill>
              </a:rPr>
              <a:t>CYPRUS - Next </a:t>
            </a:r>
            <a:r>
              <a:rPr lang="de-DE" sz="3200" dirty="0">
                <a:solidFill>
                  <a:schemeClr val="accent1"/>
                </a:solidFill>
              </a:rPr>
              <a:t>steps</a:t>
            </a:r>
            <a:r>
              <a:rPr lang="en-GB" sz="3200" dirty="0">
                <a:solidFill>
                  <a:schemeClr val="accent1"/>
                </a:solidFill>
              </a:rPr>
              <a:t/>
            </a:r>
            <a:br>
              <a:rPr lang="en-GB" sz="3200" dirty="0">
                <a:solidFill>
                  <a:schemeClr val="accent1"/>
                </a:solidFill>
              </a:rPr>
            </a:br>
            <a:endParaRPr lang="el-GR" sz="3200" dirty="0"/>
          </a:p>
        </p:txBody>
      </p:sp>
      <p:pic>
        <p:nvPicPr>
          <p:cNvPr id="6" name="Picture 5" descr="cyprus-flag.gif"/>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6688" y="5949950"/>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636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dirty="0" smtClean="0"/>
              <a:t>Thank You</a:t>
            </a:r>
          </a:p>
          <a:p>
            <a:pPr marL="109728" indent="0" algn="ctr">
              <a:buNone/>
            </a:pPr>
            <a:endParaRPr lang="fr-FR" sz="1900" b="1" dirty="0" smtClean="0"/>
          </a:p>
          <a:p>
            <a:pPr marL="109728" indent="0" algn="ctr">
              <a:buNone/>
            </a:pPr>
            <a:r>
              <a:rPr lang="fr-FR" sz="1900" b="1" dirty="0" smtClean="0"/>
              <a:t>Marios Zervas</a:t>
            </a:r>
            <a:endParaRPr lang="fr-FR" sz="1900" dirty="0"/>
          </a:p>
          <a:p>
            <a:pPr marL="109728" indent="0" algn="ctr">
              <a:buNone/>
            </a:pPr>
            <a:r>
              <a:rPr lang="fr-FR" sz="1900" b="1" dirty="0"/>
              <a:t>Library and Information Services</a:t>
            </a:r>
            <a:endParaRPr lang="fr-FR" sz="1900" dirty="0"/>
          </a:p>
          <a:p>
            <a:pPr marL="109728" indent="0" algn="ctr">
              <a:buNone/>
            </a:pPr>
            <a:r>
              <a:rPr lang="fr-FR" sz="1900" b="1" dirty="0" err="1"/>
              <a:t>Cyprus</a:t>
            </a:r>
            <a:r>
              <a:rPr lang="fr-FR" sz="1900" b="1" dirty="0"/>
              <a:t> </a:t>
            </a:r>
            <a:r>
              <a:rPr lang="fr-FR" sz="1900" b="1" dirty="0" err="1"/>
              <a:t>University</a:t>
            </a:r>
            <a:r>
              <a:rPr lang="fr-FR" sz="1900" b="1" dirty="0"/>
              <a:t> of </a:t>
            </a:r>
            <a:r>
              <a:rPr lang="fr-FR" sz="1900" b="1" dirty="0" err="1"/>
              <a:t>Technology</a:t>
            </a:r>
            <a:endParaRPr lang="fr-FR" sz="1900" dirty="0"/>
          </a:p>
          <a:p>
            <a:pPr marL="393192" lvl="1" indent="0" algn="ctr">
              <a:buNone/>
            </a:pPr>
            <a:r>
              <a:rPr lang="fr-FR" sz="1900" b="1" dirty="0"/>
              <a:t>e</a:t>
            </a:r>
            <a:r>
              <a:rPr lang="fr-FR" sz="1900" b="1" dirty="0" smtClean="0"/>
              <a:t>mail</a:t>
            </a:r>
            <a:r>
              <a:rPr lang="fr-FR" sz="1900" b="1" dirty="0"/>
              <a:t>: </a:t>
            </a:r>
            <a:r>
              <a:rPr lang="fr-FR" sz="1900" b="1" dirty="0" smtClean="0"/>
              <a:t>marios.zervas@cut.ac.cy</a:t>
            </a:r>
            <a:endParaRPr lang="fr-FR" sz="1900" dirty="0"/>
          </a:p>
          <a:p>
            <a:pPr marL="109728" indent="0" algn="ctr">
              <a:buNone/>
            </a:pPr>
            <a:endParaRPr lang="fr-FR" sz="1900" b="1" dirty="0"/>
          </a:p>
          <a:p>
            <a:pPr marL="109728" indent="0" algn="ctr">
              <a:buNone/>
            </a:pPr>
            <a:r>
              <a:rPr lang="fr-FR" sz="1900" b="1" dirty="0" smtClean="0"/>
              <a:t>Sylvia Koukounidou</a:t>
            </a:r>
          </a:p>
          <a:p>
            <a:pPr marL="109728" indent="0" algn="ctr">
              <a:buNone/>
            </a:pPr>
            <a:r>
              <a:rPr lang="fr-FR" sz="1900" b="1" dirty="0" smtClean="0"/>
              <a:t>Library</a:t>
            </a:r>
          </a:p>
          <a:p>
            <a:pPr marL="109728" indent="0" algn="ctr">
              <a:buNone/>
            </a:pPr>
            <a:r>
              <a:rPr lang="fr-FR" sz="1900" b="1" dirty="0" err="1" smtClean="0"/>
              <a:t>University</a:t>
            </a:r>
            <a:r>
              <a:rPr lang="fr-FR" sz="1900" b="1" dirty="0" smtClean="0"/>
              <a:t> of </a:t>
            </a:r>
            <a:r>
              <a:rPr lang="fr-FR" sz="1900" b="1" dirty="0" err="1" smtClean="0"/>
              <a:t>Cyprus</a:t>
            </a:r>
            <a:endParaRPr lang="fr-FR" sz="1900" b="1" dirty="0" smtClean="0"/>
          </a:p>
          <a:p>
            <a:pPr marL="109728" indent="0" algn="ctr">
              <a:buNone/>
            </a:pPr>
            <a:r>
              <a:rPr lang="fr-FR" sz="1900" b="1" dirty="0" err="1" smtClean="0"/>
              <a:t>email:koukounidou.vasiliki@ucy.ac.cy</a:t>
            </a:r>
            <a:endParaRPr lang="fr-FR" sz="1900" b="1" dirty="0" smtClean="0"/>
          </a:p>
          <a:p>
            <a:pPr marL="109728" indent="0" algn="ctr">
              <a:buNone/>
            </a:pPr>
            <a:endParaRPr lang="fr-FR" sz="2800" b="1" dirty="0" smtClean="0"/>
          </a:p>
          <a:p>
            <a:pPr marL="109728" indent="0">
              <a:buNone/>
            </a:pPr>
            <a:endParaRPr lang="el-GR" dirty="0"/>
          </a:p>
        </p:txBody>
      </p:sp>
      <p:sp>
        <p:nvSpPr>
          <p:cNvPr id="3" name="Title 2"/>
          <p:cNvSpPr>
            <a:spLocks noGrp="1"/>
          </p:cNvSpPr>
          <p:nvPr>
            <p:ph type="title"/>
          </p:nvPr>
        </p:nvSpPr>
        <p:spPr/>
        <p:txBody>
          <a:bodyPr/>
          <a:lstStyle/>
          <a:p>
            <a:endParaRPr lang="el-GR" dirty="0"/>
          </a:p>
        </p:txBody>
      </p:sp>
      <p:pic>
        <p:nvPicPr>
          <p:cNvPr id="4" name="Picture 3" descr="cyprus-flag.gif"/>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15915" y="5733256"/>
            <a:ext cx="118745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2420888"/>
            <a:ext cx="2036838" cy="1165867"/>
          </a:xfrm>
          <a:prstGeom prst="rect">
            <a:avLst/>
          </a:prstGeom>
        </p:spPr>
      </p:pic>
      <p:pic>
        <p:nvPicPr>
          <p:cNvPr id="6" name="Picture 9" descr="http://www.linked2safety-project.eu/sites/default/files/Linked2Safety_Site_Content_files/uni_cyprus.jpg"/>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115616" y="4437112"/>
            <a:ext cx="1184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http://www.resourcesforlife.com/wp/wp-content/uploads/2009/11/20091106fr-open-access-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5828800"/>
            <a:ext cx="100806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8379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886</TotalTime>
  <Words>923</Words>
  <Application>Microsoft Office PowerPoint</Application>
  <PresentationFormat>On-screen Show (4:3)</PresentationFormat>
  <Paragraphs>169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Open Access in Cyprus</vt:lpstr>
      <vt:lpstr>Statistical Service of the Republic of Cyprus (year 2010)</vt:lpstr>
      <vt:lpstr>Research area results in Cyprus </vt:lpstr>
      <vt:lpstr>Open Access infrastructure in Cyprus</vt:lpstr>
      <vt:lpstr>Cyprus OA activities CUT    UCY</vt:lpstr>
      <vt:lpstr>Cyprus OA activities CUT</vt:lpstr>
      <vt:lpstr>OA Policy </vt:lpstr>
      <vt:lpstr>CUT survey for OA organized in 2011 </vt:lpstr>
      <vt:lpstr>Summary of Results </vt:lpstr>
      <vt:lpstr>The impact of open access in CUT</vt:lpstr>
      <vt:lpstr> CYPRUS - Next steps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access and scholar publications</dc:title>
  <dc:creator>Marios Zervas</dc:creator>
  <cp:lastModifiedBy>Marios Zervas</cp:lastModifiedBy>
  <cp:revision>48</cp:revision>
  <dcterms:created xsi:type="dcterms:W3CDTF">2012-11-30T16:29:14Z</dcterms:created>
  <dcterms:modified xsi:type="dcterms:W3CDTF">2012-12-12T15:21:34Z</dcterms:modified>
</cp:coreProperties>
</file>